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61" r:id="rId3"/>
    <p:sldId id="637" r:id="rId4"/>
    <p:sldId id="622" r:id="rId5"/>
    <p:sldId id="631" r:id="rId6"/>
    <p:sldId id="633" r:id="rId7"/>
    <p:sldId id="632" r:id="rId8"/>
    <p:sldId id="635" r:id="rId9"/>
    <p:sldId id="634" r:id="rId10"/>
    <p:sldId id="638" r:id="rId11"/>
    <p:sldId id="623" r:id="rId12"/>
    <p:sldId id="640" r:id="rId13"/>
    <p:sldId id="641" r:id="rId14"/>
    <p:sldId id="685" r:id="rId15"/>
    <p:sldId id="642" r:id="rId16"/>
    <p:sldId id="648" r:id="rId17"/>
    <p:sldId id="646" r:id="rId18"/>
    <p:sldId id="647" r:id="rId19"/>
    <p:sldId id="643" r:id="rId20"/>
    <p:sldId id="639" r:id="rId21"/>
    <p:sldId id="651" r:id="rId22"/>
    <p:sldId id="652" r:id="rId23"/>
    <p:sldId id="654" r:id="rId24"/>
    <p:sldId id="655" r:id="rId25"/>
    <p:sldId id="624" r:id="rId26"/>
    <p:sldId id="650" r:id="rId27"/>
    <p:sldId id="653" r:id="rId28"/>
    <p:sldId id="630" r:id="rId29"/>
    <p:sldId id="656" r:id="rId30"/>
    <p:sldId id="663" r:id="rId31"/>
    <p:sldId id="664" r:id="rId32"/>
    <p:sldId id="657" r:id="rId33"/>
    <p:sldId id="665" r:id="rId34"/>
    <p:sldId id="666" r:id="rId35"/>
    <p:sldId id="668" r:id="rId36"/>
    <p:sldId id="667" r:id="rId37"/>
    <p:sldId id="673" r:id="rId38"/>
    <p:sldId id="658" r:id="rId39"/>
    <p:sldId id="669" r:id="rId40"/>
    <p:sldId id="670" r:id="rId41"/>
    <p:sldId id="671" r:id="rId42"/>
    <p:sldId id="675" r:id="rId43"/>
    <p:sldId id="660" r:id="rId44"/>
    <p:sldId id="674" r:id="rId45"/>
    <p:sldId id="676" r:id="rId46"/>
    <p:sldId id="661" r:id="rId47"/>
    <p:sldId id="678" r:id="rId48"/>
    <p:sldId id="679" r:id="rId49"/>
    <p:sldId id="683" r:id="rId50"/>
    <p:sldId id="684" r:id="rId51"/>
    <p:sldId id="677" r:id="rId52"/>
    <p:sldId id="659" r:id="rId53"/>
    <p:sldId id="681" r:id="rId54"/>
    <p:sldId id="621" r:id="rId55"/>
    <p:sldId id="32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3AD"/>
    <a:srgbClr val="CDDFE5"/>
    <a:srgbClr val="E3E1B7"/>
    <a:srgbClr val="F0EFD9"/>
    <a:srgbClr val="EBEBD1"/>
    <a:srgbClr val="E2E4D4"/>
    <a:srgbClr val="FBF9D9"/>
    <a:srgbClr val="EFFDFF"/>
    <a:srgbClr val="D4F9FE"/>
    <a:srgbClr val="969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6649" autoAdjust="0"/>
  </p:normalViewPr>
  <p:slideViewPr>
    <p:cSldViewPr snapToGrid="0">
      <p:cViewPr varScale="1">
        <p:scale>
          <a:sx n="61" d="100"/>
          <a:sy n="61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E3E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69578"/>
            <a:ext cx="11073384" cy="1073839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4178110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84" y="351116"/>
            <a:ext cx="1722032" cy="1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7" y="118517"/>
            <a:ext cx="11825846" cy="689708"/>
          </a:xfrm>
          <a:custGeom>
            <a:avLst/>
            <a:gdLst>
              <a:gd name="csX0" fmla="*/ 0 w 11825846"/>
              <a:gd name="csY0" fmla="*/ 0 h 689708"/>
              <a:gd name="csX1" fmla="*/ 709551 w 11825846"/>
              <a:gd name="csY1" fmla="*/ 0 h 689708"/>
              <a:gd name="csX2" fmla="*/ 1300843 w 11825846"/>
              <a:gd name="csY2" fmla="*/ 0 h 689708"/>
              <a:gd name="csX3" fmla="*/ 1655618 w 11825846"/>
              <a:gd name="csY3" fmla="*/ 0 h 689708"/>
              <a:gd name="csX4" fmla="*/ 2128652 w 11825846"/>
              <a:gd name="csY4" fmla="*/ 0 h 689708"/>
              <a:gd name="csX5" fmla="*/ 2601686 w 11825846"/>
              <a:gd name="csY5" fmla="*/ 0 h 689708"/>
              <a:gd name="csX6" fmla="*/ 2838203 w 11825846"/>
              <a:gd name="csY6" fmla="*/ 0 h 689708"/>
              <a:gd name="csX7" fmla="*/ 3666012 w 11825846"/>
              <a:gd name="csY7" fmla="*/ 0 h 689708"/>
              <a:gd name="csX8" fmla="*/ 4020788 w 11825846"/>
              <a:gd name="csY8" fmla="*/ 0 h 689708"/>
              <a:gd name="csX9" fmla="*/ 4848597 w 11825846"/>
              <a:gd name="csY9" fmla="*/ 0 h 689708"/>
              <a:gd name="csX10" fmla="*/ 5439889 w 11825846"/>
              <a:gd name="csY10" fmla="*/ 0 h 689708"/>
              <a:gd name="csX11" fmla="*/ 6031181 w 11825846"/>
              <a:gd name="csY11" fmla="*/ 0 h 689708"/>
              <a:gd name="csX12" fmla="*/ 6504215 w 11825846"/>
              <a:gd name="csY12" fmla="*/ 0 h 689708"/>
              <a:gd name="csX13" fmla="*/ 7213766 w 11825846"/>
              <a:gd name="csY13" fmla="*/ 0 h 689708"/>
              <a:gd name="csX14" fmla="*/ 7450283 w 11825846"/>
              <a:gd name="csY14" fmla="*/ 0 h 689708"/>
              <a:gd name="csX15" fmla="*/ 8159834 w 11825846"/>
              <a:gd name="csY15" fmla="*/ 0 h 689708"/>
              <a:gd name="csX16" fmla="*/ 8751126 w 11825846"/>
              <a:gd name="csY16" fmla="*/ 0 h 689708"/>
              <a:gd name="csX17" fmla="*/ 9460677 w 11825846"/>
              <a:gd name="csY17" fmla="*/ 0 h 689708"/>
              <a:gd name="csX18" fmla="*/ 10051969 w 11825846"/>
              <a:gd name="csY18" fmla="*/ 0 h 689708"/>
              <a:gd name="csX19" fmla="*/ 10288486 w 11825846"/>
              <a:gd name="csY19" fmla="*/ 0 h 689708"/>
              <a:gd name="csX20" fmla="*/ 11116295 w 11825846"/>
              <a:gd name="csY20" fmla="*/ 0 h 689708"/>
              <a:gd name="csX21" fmla="*/ 11825846 w 11825846"/>
              <a:gd name="csY21" fmla="*/ 0 h 689708"/>
              <a:gd name="csX22" fmla="*/ 11825846 w 11825846"/>
              <a:gd name="csY22" fmla="*/ 344854 h 689708"/>
              <a:gd name="csX23" fmla="*/ 11825846 w 11825846"/>
              <a:gd name="csY23" fmla="*/ 689708 h 689708"/>
              <a:gd name="csX24" fmla="*/ 11471071 w 11825846"/>
              <a:gd name="csY24" fmla="*/ 689708 h 689708"/>
              <a:gd name="csX25" fmla="*/ 10761520 w 11825846"/>
              <a:gd name="csY25" fmla="*/ 689708 h 689708"/>
              <a:gd name="csX26" fmla="*/ 10288486 w 11825846"/>
              <a:gd name="csY26" fmla="*/ 689708 h 689708"/>
              <a:gd name="csX27" fmla="*/ 9578935 w 11825846"/>
              <a:gd name="csY27" fmla="*/ 689708 h 689708"/>
              <a:gd name="csX28" fmla="*/ 8751126 w 11825846"/>
              <a:gd name="csY28" fmla="*/ 689708 h 689708"/>
              <a:gd name="csX29" fmla="*/ 8278092 w 11825846"/>
              <a:gd name="csY29" fmla="*/ 689708 h 689708"/>
              <a:gd name="csX30" fmla="*/ 7450283 w 11825846"/>
              <a:gd name="csY30" fmla="*/ 689708 h 689708"/>
              <a:gd name="csX31" fmla="*/ 7095508 w 11825846"/>
              <a:gd name="csY31" fmla="*/ 689708 h 689708"/>
              <a:gd name="csX32" fmla="*/ 6858991 w 11825846"/>
              <a:gd name="csY32" fmla="*/ 689708 h 689708"/>
              <a:gd name="csX33" fmla="*/ 6149440 w 11825846"/>
              <a:gd name="csY33" fmla="*/ 689708 h 689708"/>
              <a:gd name="csX34" fmla="*/ 5558148 w 11825846"/>
              <a:gd name="csY34" fmla="*/ 689708 h 689708"/>
              <a:gd name="csX35" fmla="*/ 4848597 w 11825846"/>
              <a:gd name="csY35" fmla="*/ 689708 h 689708"/>
              <a:gd name="csX36" fmla="*/ 4139046 w 11825846"/>
              <a:gd name="csY36" fmla="*/ 689708 h 689708"/>
              <a:gd name="csX37" fmla="*/ 3311237 w 11825846"/>
              <a:gd name="csY37" fmla="*/ 689708 h 689708"/>
              <a:gd name="csX38" fmla="*/ 2838203 w 11825846"/>
              <a:gd name="csY38" fmla="*/ 689708 h 689708"/>
              <a:gd name="csX39" fmla="*/ 2483428 w 11825846"/>
              <a:gd name="csY39" fmla="*/ 689708 h 689708"/>
              <a:gd name="csX40" fmla="*/ 1892135 w 11825846"/>
              <a:gd name="csY40" fmla="*/ 689708 h 689708"/>
              <a:gd name="csX41" fmla="*/ 1064326 w 11825846"/>
              <a:gd name="csY41" fmla="*/ 689708 h 689708"/>
              <a:gd name="csX42" fmla="*/ 0 w 11825846"/>
              <a:gd name="csY42" fmla="*/ 689708 h 689708"/>
              <a:gd name="csX43" fmla="*/ 0 w 11825846"/>
              <a:gd name="csY43" fmla="*/ 351751 h 689708"/>
              <a:gd name="csX44" fmla="*/ 0 w 11825846"/>
              <a:gd name="csY44" fmla="*/ 0 h 689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</a:cxnLst>
            <a:rect l="l" t="t" r="r" b="b"/>
            <a:pathLst>
              <a:path w="11825846" h="689708" fill="none" extrusionOk="0">
                <a:moveTo>
                  <a:pt x="0" y="0"/>
                </a:moveTo>
                <a:cubicBezTo>
                  <a:pt x="200495" y="-42868"/>
                  <a:pt x="514406" y="69875"/>
                  <a:pt x="709551" y="0"/>
                </a:cubicBezTo>
                <a:cubicBezTo>
                  <a:pt x="904696" y="-69875"/>
                  <a:pt x="1095903" y="49130"/>
                  <a:pt x="1300843" y="0"/>
                </a:cubicBezTo>
                <a:cubicBezTo>
                  <a:pt x="1505783" y="-49130"/>
                  <a:pt x="1578382" y="33563"/>
                  <a:pt x="1655618" y="0"/>
                </a:cubicBezTo>
                <a:cubicBezTo>
                  <a:pt x="1732855" y="-33563"/>
                  <a:pt x="1912509" y="55181"/>
                  <a:pt x="2128652" y="0"/>
                </a:cubicBezTo>
                <a:cubicBezTo>
                  <a:pt x="2344795" y="-55181"/>
                  <a:pt x="2467108" y="36029"/>
                  <a:pt x="2601686" y="0"/>
                </a:cubicBezTo>
                <a:cubicBezTo>
                  <a:pt x="2736264" y="-36029"/>
                  <a:pt x="2774476" y="25459"/>
                  <a:pt x="2838203" y="0"/>
                </a:cubicBezTo>
                <a:cubicBezTo>
                  <a:pt x="2901930" y="-25459"/>
                  <a:pt x="3375047" y="6336"/>
                  <a:pt x="3666012" y="0"/>
                </a:cubicBezTo>
                <a:cubicBezTo>
                  <a:pt x="3956977" y="-6336"/>
                  <a:pt x="3940567" y="26898"/>
                  <a:pt x="4020788" y="0"/>
                </a:cubicBezTo>
                <a:cubicBezTo>
                  <a:pt x="4101009" y="-26898"/>
                  <a:pt x="4509607" y="66994"/>
                  <a:pt x="4848597" y="0"/>
                </a:cubicBezTo>
                <a:cubicBezTo>
                  <a:pt x="5187587" y="-66994"/>
                  <a:pt x="5175608" y="14039"/>
                  <a:pt x="5439889" y="0"/>
                </a:cubicBezTo>
                <a:cubicBezTo>
                  <a:pt x="5704170" y="-14039"/>
                  <a:pt x="5797513" y="51278"/>
                  <a:pt x="6031181" y="0"/>
                </a:cubicBezTo>
                <a:cubicBezTo>
                  <a:pt x="6264849" y="-51278"/>
                  <a:pt x="6353888" y="50354"/>
                  <a:pt x="6504215" y="0"/>
                </a:cubicBezTo>
                <a:cubicBezTo>
                  <a:pt x="6654542" y="-50354"/>
                  <a:pt x="7070256" y="9799"/>
                  <a:pt x="7213766" y="0"/>
                </a:cubicBezTo>
                <a:cubicBezTo>
                  <a:pt x="7357276" y="-9799"/>
                  <a:pt x="7353607" y="10398"/>
                  <a:pt x="7450283" y="0"/>
                </a:cubicBezTo>
                <a:cubicBezTo>
                  <a:pt x="7546959" y="-10398"/>
                  <a:pt x="7865070" y="27393"/>
                  <a:pt x="8159834" y="0"/>
                </a:cubicBezTo>
                <a:cubicBezTo>
                  <a:pt x="8454598" y="-27393"/>
                  <a:pt x="8476103" y="24021"/>
                  <a:pt x="8751126" y="0"/>
                </a:cubicBezTo>
                <a:cubicBezTo>
                  <a:pt x="9026149" y="-24021"/>
                  <a:pt x="9214916" y="17871"/>
                  <a:pt x="9460677" y="0"/>
                </a:cubicBezTo>
                <a:cubicBezTo>
                  <a:pt x="9706438" y="-17871"/>
                  <a:pt x="9904455" y="30705"/>
                  <a:pt x="10051969" y="0"/>
                </a:cubicBezTo>
                <a:cubicBezTo>
                  <a:pt x="10199483" y="-30705"/>
                  <a:pt x="10230687" y="17944"/>
                  <a:pt x="10288486" y="0"/>
                </a:cubicBezTo>
                <a:cubicBezTo>
                  <a:pt x="10346285" y="-17944"/>
                  <a:pt x="10757540" y="73340"/>
                  <a:pt x="11116295" y="0"/>
                </a:cubicBezTo>
                <a:cubicBezTo>
                  <a:pt x="11475050" y="-73340"/>
                  <a:pt x="11667497" y="79638"/>
                  <a:pt x="11825846" y="0"/>
                </a:cubicBezTo>
                <a:cubicBezTo>
                  <a:pt x="11853818" y="117290"/>
                  <a:pt x="11809249" y="213364"/>
                  <a:pt x="11825846" y="344854"/>
                </a:cubicBezTo>
                <a:cubicBezTo>
                  <a:pt x="11842443" y="476344"/>
                  <a:pt x="11797099" y="576519"/>
                  <a:pt x="11825846" y="689708"/>
                </a:cubicBezTo>
                <a:cubicBezTo>
                  <a:pt x="11672839" y="725715"/>
                  <a:pt x="11629136" y="658875"/>
                  <a:pt x="11471071" y="689708"/>
                </a:cubicBezTo>
                <a:cubicBezTo>
                  <a:pt x="11313007" y="720541"/>
                  <a:pt x="11018388" y="629692"/>
                  <a:pt x="10761520" y="689708"/>
                </a:cubicBezTo>
                <a:cubicBezTo>
                  <a:pt x="10504652" y="749724"/>
                  <a:pt x="10445004" y="645349"/>
                  <a:pt x="10288486" y="689708"/>
                </a:cubicBezTo>
                <a:cubicBezTo>
                  <a:pt x="10131968" y="734067"/>
                  <a:pt x="9915328" y="641970"/>
                  <a:pt x="9578935" y="689708"/>
                </a:cubicBezTo>
                <a:cubicBezTo>
                  <a:pt x="9242542" y="737446"/>
                  <a:pt x="8964342" y="686174"/>
                  <a:pt x="8751126" y="689708"/>
                </a:cubicBezTo>
                <a:cubicBezTo>
                  <a:pt x="8537910" y="693242"/>
                  <a:pt x="8374167" y="672258"/>
                  <a:pt x="8278092" y="689708"/>
                </a:cubicBezTo>
                <a:cubicBezTo>
                  <a:pt x="8182017" y="707158"/>
                  <a:pt x="7759575" y="606195"/>
                  <a:pt x="7450283" y="689708"/>
                </a:cubicBezTo>
                <a:cubicBezTo>
                  <a:pt x="7140991" y="773221"/>
                  <a:pt x="7173267" y="685225"/>
                  <a:pt x="7095508" y="689708"/>
                </a:cubicBezTo>
                <a:cubicBezTo>
                  <a:pt x="7017749" y="694191"/>
                  <a:pt x="6929855" y="688076"/>
                  <a:pt x="6858991" y="689708"/>
                </a:cubicBezTo>
                <a:cubicBezTo>
                  <a:pt x="6788127" y="691340"/>
                  <a:pt x="6417084" y="638825"/>
                  <a:pt x="6149440" y="689708"/>
                </a:cubicBezTo>
                <a:cubicBezTo>
                  <a:pt x="5881796" y="740591"/>
                  <a:pt x="5715624" y="620667"/>
                  <a:pt x="5558148" y="689708"/>
                </a:cubicBezTo>
                <a:cubicBezTo>
                  <a:pt x="5400672" y="758749"/>
                  <a:pt x="5195430" y="661079"/>
                  <a:pt x="4848597" y="689708"/>
                </a:cubicBezTo>
                <a:cubicBezTo>
                  <a:pt x="4501764" y="718337"/>
                  <a:pt x="4304856" y="652172"/>
                  <a:pt x="4139046" y="689708"/>
                </a:cubicBezTo>
                <a:cubicBezTo>
                  <a:pt x="3973236" y="727244"/>
                  <a:pt x="3603562" y="639791"/>
                  <a:pt x="3311237" y="689708"/>
                </a:cubicBezTo>
                <a:cubicBezTo>
                  <a:pt x="3018912" y="739625"/>
                  <a:pt x="3017427" y="639840"/>
                  <a:pt x="2838203" y="689708"/>
                </a:cubicBezTo>
                <a:cubicBezTo>
                  <a:pt x="2658979" y="739576"/>
                  <a:pt x="2574717" y="654218"/>
                  <a:pt x="2483428" y="689708"/>
                </a:cubicBezTo>
                <a:cubicBezTo>
                  <a:pt x="2392139" y="725198"/>
                  <a:pt x="2076927" y="685998"/>
                  <a:pt x="1892135" y="689708"/>
                </a:cubicBezTo>
                <a:cubicBezTo>
                  <a:pt x="1707343" y="693418"/>
                  <a:pt x="1335299" y="651356"/>
                  <a:pt x="1064326" y="689708"/>
                </a:cubicBezTo>
                <a:cubicBezTo>
                  <a:pt x="793353" y="728060"/>
                  <a:pt x="233588" y="633039"/>
                  <a:pt x="0" y="689708"/>
                </a:cubicBezTo>
                <a:cubicBezTo>
                  <a:pt x="-16625" y="577499"/>
                  <a:pt x="14319" y="479568"/>
                  <a:pt x="0" y="351751"/>
                </a:cubicBezTo>
                <a:cubicBezTo>
                  <a:pt x="-14319" y="223934"/>
                  <a:pt x="31164" y="139314"/>
                  <a:pt x="0" y="0"/>
                </a:cubicBezTo>
                <a:close/>
              </a:path>
              <a:path w="11825846" h="689708" stroke="0" extrusionOk="0">
                <a:moveTo>
                  <a:pt x="0" y="0"/>
                </a:moveTo>
                <a:cubicBezTo>
                  <a:pt x="77164" y="-16497"/>
                  <a:pt x="183560" y="3298"/>
                  <a:pt x="236517" y="0"/>
                </a:cubicBezTo>
                <a:cubicBezTo>
                  <a:pt x="289474" y="-3298"/>
                  <a:pt x="617465" y="74380"/>
                  <a:pt x="946068" y="0"/>
                </a:cubicBezTo>
                <a:cubicBezTo>
                  <a:pt x="1274671" y="-74380"/>
                  <a:pt x="1389620" y="27215"/>
                  <a:pt x="1537360" y="0"/>
                </a:cubicBezTo>
                <a:cubicBezTo>
                  <a:pt x="1685100" y="-27215"/>
                  <a:pt x="1715785" y="15851"/>
                  <a:pt x="1773877" y="0"/>
                </a:cubicBezTo>
                <a:cubicBezTo>
                  <a:pt x="1831969" y="-15851"/>
                  <a:pt x="2027881" y="4675"/>
                  <a:pt x="2128652" y="0"/>
                </a:cubicBezTo>
                <a:cubicBezTo>
                  <a:pt x="2229424" y="-4675"/>
                  <a:pt x="2597428" y="85705"/>
                  <a:pt x="2956462" y="0"/>
                </a:cubicBezTo>
                <a:cubicBezTo>
                  <a:pt x="3315496" y="-85705"/>
                  <a:pt x="3214440" y="2333"/>
                  <a:pt x="3429495" y="0"/>
                </a:cubicBezTo>
                <a:cubicBezTo>
                  <a:pt x="3644550" y="-2333"/>
                  <a:pt x="3951104" y="84153"/>
                  <a:pt x="4139046" y="0"/>
                </a:cubicBezTo>
                <a:cubicBezTo>
                  <a:pt x="4326988" y="-84153"/>
                  <a:pt x="4498083" y="55612"/>
                  <a:pt x="4612080" y="0"/>
                </a:cubicBezTo>
                <a:cubicBezTo>
                  <a:pt x="4726077" y="-55612"/>
                  <a:pt x="4774251" y="1424"/>
                  <a:pt x="4848597" y="0"/>
                </a:cubicBezTo>
                <a:cubicBezTo>
                  <a:pt x="4922943" y="-1424"/>
                  <a:pt x="5062746" y="1598"/>
                  <a:pt x="5203372" y="0"/>
                </a:cubicBezTo>
                <a:cubicBezTo>
                  <a:pt x="5343999" y="-1598"/>
                  <a:pt x="5357795" y="17094"/>
                  <a:pt x="5439889" y="0"/>
                </a:cubicBezTo>
                <a:cubicBezTo>
                  <a:pt x="5521983" y="-17094"/>
                  <a:pt x="5693312" y="24139"/>
                  <a:pt x="5794665" y="0"/>
                </a:cubicBezTo>
                <a:cubicBezTo>
                  <a:pt x="5896018" y="-24139"/>
                  <a:pt x="6210350" y="18924"/>
                  <a:pt x="6622474" y="0"/>
                </a:cubicBezTo>
                <a:cubicBezTo>
                  <a:pt x="7034598" y="-18924"/>
                  <a:pt x="6913017" y="5955"/>
                  <a:pt x="7095508" y="0"/>
                </a:cubicBezTo>
                <a:cubicBezTo>
                  <a:pt x="7277999" y="-5955"/>
                  <a:pt x="7355085" y="4405"/>
                  <a:pt x="7568541" y="0"/>
                </a:cubicBezTo>
                <a:cubicBezTo>
                  <a:pt x="7781997" y="-4405"/>
                  <a:pt x="8008822" y="59895"/>
                  <a:pt x="8159834" y="0"/>
                </a:cubicBezTo>
                <a:cubicBezTo>
                  <a:pt x="8310846" y="-59895"/>
                  <a:pt x="8458740" y="19789"/>
                  <a:pt x="8751126" y="0"/>
                </a:cubicBezTo>
                <a:cubicBezTo>
                  <a:pt x="9043512" y="-19789"/>
                  <a:pt x="9043810" y="37044"/>
                  <a:pt x="9224160" y="0"/>
                </a:cubicBezTo>
                <a:cubicBezTo>
                  <a:pt x="9404510" y="-37044"/>
                  <a:pt x="9356029" y="11518"/>
                  <a:pt x="9460677" y="0"/>
                </a:cubicBezTo>
                <a:cubicBezTo>
                  <a:pt x="9565325" y="-11518"/>
                  <a:pt x="9956086" y="21594"/>
                  <a:pt x="10288486" y="0"/>
                </a:cubicBezTo>
                <a:cubicBezTo>
                  <a:pt x="10620886" y="-21594"/>
                  <a:pt x="10642693" y="1702"/>
                  <a:pt x="10879778" y="0"/>
                </a:cubicBezTo>
                <a:cubicBezTo>
                  <a:pt x="11116863" y="-1702"/>
                  <a:pt x="11138463" y="30545"/>
                  <a:pt x="11234554" y="0"/>
                </a:cubicBezTo>
                <a:cubicBezTo>
                  <a:pt x="11330645" y="-30545"/>
                  <a:pt x="11622002" y="20556"/>
                  <a:pt x="11825846" y="0"/>
                </a:cubicBezTo>
                <a:cubicBezTo>
                  <a:pt x="11827588" y="68339"/>
                  <a:pt x="11805512" y="258862"/>
                  <a:pt x="11825846" y="337957"/>
                </a:cubicBezTo>
                <a:cubicBezTo>
                  <a:pt x="11846180" y="417052"/>
                  <a:pt x="11813072" y="520079"/>
                  <a:pt x="11825846" y="689708"/>
                </a:cubicBezTo>
                <a:cubicBezTo>
                  <a:pt x="11506370" y="702812"/>
                  <a:pt x="11384999" y="617320"/>
                  <a:pt x="11116295" y="689708"/>
                </a:cubicBezTo>
                <a:cubicBezTo>
                  <a:pt x="10847591" y="762096"/>
                  <a:pt x="10994427" y="665509"/>
                  <a:pt x="10879778" y="689708"/>
                </a:cubicBezTo>
                <a:cubicBezTo>
                  <a:pt x="10765129" y="713907"/>
                  <a:pt x="10448999" y="643097"/>
                  <a:pt x="10051969" y="689708"/>
                </a:cubicBezTo>
                <a:cubicBezTo>
                  <a:pt x="9654939" y="736319"/>
                  <a:pt x="9494551" y="604799"/>
                  <a:pt x="9224160" y="689708"/>
                </a:cubicBezTo>
                <a:cubicBezTo>
                  <a:pt x="8953769" y="774617"/>
                  <a:pt x="8983030" y="687028"/>
                  <a:pt x="8869385" y="689708"/>
                </a:cubicBezTo>
                <a:cubicBezTo>
                  <a:pt x="8755741" y="692388"/>
                  <a:pt x="8516184" y="650003"/>
                  <a:pt x="8396351" y="689708"/>
                </a:cubicBezTo>
                <a:cubicBezTo>
                  <a:pt x="8276518" y="729413"/>
                  <a:pt x="7884357" y="683518"/>
                  <a:pt x="7686800" y="689708"/>
                </a:cubicBezTo>
                <a:cubicBezTo>
                  <a:pt x="7489243" y="695898"/>
                  <a:pt x="7358176" y="673080"/>
                  <a:pt x="7213766" y="689708"/>
                </a:cubicBezTo>
                <a:cubicBezTo>
                  <a:pt x="7069356" y="706336"/>
                  <a:pt x="7082488" y="689699"/>
                  <a:pt x="6977249" y="689708"/>
                </a:cubicBezTo>
                <a:cubicBezTo>
                  <a:pt x="6872010" y="689717"/>
                  <a:pt x="6766746" y="688919"/>
                  <a:pt x="6622474" y="689708"/>
                </a:cubicBezTo>
                <a:cubicBezTo>
                  <a:pt x="6478203" y="690497"/>
                  <a:pt x="6082931" y="644574"/>
                  <a:pt x="5912923" y="689708"/>
                </a:cubicBezTo>
                <a:cubicBezTo>
                  <a:pt x="5742915" y="734842"/>
                  <a:pt x="5603251" y="683617"/>
                  <a:pt x="5439889" y="689708"/>
                </a:cubicBezTo>
                <a:cubicBezTo>
                  <a:pt x="5276527" y="695799"/>
                  <a:pt x="5278959" y="679121"/>
                  <a:pt x="5203372" y="689708"/>
                </a:cubicBezTo>
                <a:cubicBezTo>
                  <a:pt x="5127785" y="700295"/>
                  <a:pt x="4921507" y="676373"/>
                  <a:pt x="4730338" y="689708"/>
                </a:cubicBezTo>
                <a:cubicBezTo>
                  <a:pt x="4539169" y="703043"/>
                  <a:pt x="4262951" y="664661"/>
                  <a:pt x="4139046" y="689708"/>
                </a:cubicBezTo>
                <a:cubicBezTo>
                  <a:pt x="4015141" y="714755"/>
                  <a:pt x="3710596" y="670785"/>
                  <a:pt x="3547754" y="689708"/>
                </a:cubicBezTo>
                <a:cubicBezTo>
                  <a:pt x="3384912" y="708631"/>
                  <a:pt x="3217734" y="667684"/>
                  <a:pt x="3074720" y="689708"/>
                </a:cubicBezTo>
                <a:cubicBezTo>
                  <a:pt x="2931706" y="711732"/>
                  <a:pt x="2800116" y="689319"/>
                  <a:pt x="2601686" y="689708"/>
                </a:cubicBezTo>
                <a:cubicBezTo>
                  <a:pt x="2403256" y="690097"/>
                  <a:pt x="2467403" y="687826"/>
                  <a:pt x="2365169" y="689708"/>
                </a:cubicBezTo>
                <a:cubicBezTo>
                  <a:pt x="2262935" y="691590"/>
                  <a:pt x="1725206" y="620354"/>
                  <a:pt x="1537360" y="689708"/>
                </a:cubicBezTo>
                <a:cubicBezTo>
                  <a:pt x="1349514" y="759062"/>
                  <a:pt x="1280846" y="665813"/>
                  <a:pt x="1064326" y="689708"/>
                </a:cubicBezTo>
                <a:cubicBezTo>
                  <a:pt x="847806" y="713603"/>
                  <a:pt x="261187" y="669809"/>
                  <a:pt x="0" y="689708"/>
                </a:cubicBezTo>
                <a:cubicBezTo>
                  <a:pt x="-28573" y="610741"/>
                  <a:pt x="1806" y="523436"/>
                  <a:pt x="0" y="365545"/>
                </a:cubicBezTo>
                <a:cubicBezTo>
                  <a:pt x="-1806" y="207654"/>
                  <a:pt x="2224" y="122017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41750698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1"/>
            <a:ext cx="11856523" cy="5733642"/>
          </a:xfrm>
        </p:spPr>
        <p:txBody>
          <a:bodyPr/>
          <a:lstStyle>
            <a:lvl1pPr algn="just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just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2pPr>
            <a:lvl3pPr algn="just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3pPr>
            <a:lvl4pPr algn="just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4pPr>
            <a:lvl5pPr algn="just"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68575"/>
            <a:ext cx="10515600" cy="1727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98361-67DD-1707-8440-2ECD85F01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54" y="523912"/>
            <a:ext cx="1804892" cy="1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155BA-6C21-6D44-D931-86BD255FEB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C0D66-B5E9-C6AD-EA77-082BD6D5D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B4BAC-BCEB-BBCA-0A5F-25EFD4F3A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rgbClr val="CDDFE5">
                  <a:alpha val="91000"/>
                </a:srgbClr>
              </a:gs>
              <a:gs pos="30000">
                <a:srgbClr val="FBF9D9">
                  <a:alpha val="90000"/>
                </a:srgbClr>
              </a:gs>
              <a:gs pos="100000">
                <a:srgbClr val="F0EFD9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EBEBD1"/>
              </a:gs>
              <a:gs pos="30000">
                <a:srgbClr val="FBF9D9"/>
              </a:gs>
              <a:gs pos="100000">
                <a:srgbClr val="F0EFD9"/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F0EFD9"/>
              </a:gs>
              <a:gs pos="66000">
                <a:srgbClr val="FBF9D9"/>
              </a:gs>
              <a:gs pos="100000">
                <a:srgbClr val="EBEBD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rgbClr val="E3E1B7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F9B76-8E9D-77D0-5516-D841DE795BB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0" b="8870"/>
          <a:stretch>
            <a:fillRect/>
          </a:stretch>
        </p:blipFill>
        <p:spPr>
          <a:xfrm>
            <a:off x="0" y="0"/>
            <a:ext cx="12202634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94521"/>
            <a:ext cx="11844331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47830"/>
            <a:ext cx="11844331" cy="873330"/>
          </a:xfrm>
          <a:custGeom>
            <a:avLst/>
            <a:gdLst>
              <a:gd name="csX0" fmla="*/ 0 w 11844331"/>
              <a:gd name="csY0" fmla="*/ 0 h 873330"/>
              <a:gd name="csX1" fmla="*/ 592217 w 11844331"/>
              <a:gd name="csY1" fmla="*/ 0 h 873330"/>
              <a:gd name="csX2" fmla="*/ 1184433 w 11844331"/>
              <a:gd name="csY2" fmla="*/ 0 h 873330"/>
              <a:gd name="csX3" fmla="*/ 2013536 w 11844331"/>
              <a:gd name="csY3" fmla="*/ 0 h 873330"/>
              <a:gd name="csX4" fmla="*/ 2724196 w 11844331"/>
              <a:gd name="csY4" fmla="*/ 0 h 873330"/>
              <a:gd name="csX5" fmla="*/ 3434856 w 11844331"/>
              <a:gd name="csY5" fmla="*/ 0 h 873330"/>
              <a:gd name="csX6" fmla="*/ 3790186 w 11844331"/>
              <a:gd name="csY6" fmla="*/ 0 h 873330"/>
              <a:gd name="csX7" fmla="*/ 4145516 w 11844331"/>
              <a:gd name="csY7" fmla="*/ 0 h 873330"/>
              <a:gd name="csX8" fmla="*/ 4856176 w 11844331"/>
              <a:gd name="csY8" fmla="*/ 0 h 873330"/>
              <a:gd name="csX9" fmla="*/ 5329949 w 11844331"/>
              <a:gd name="csY9" fmla="*/ 0 h 873330"/>
              <a:gd name="csX10" fmla="*/ 5685279 w 11844331"/>
              <a:gd name="csY10" fmla="*/ 0 h 873330"/>
              <a:gd name="csX11" fmla="*/ 6159052 w 11844331"/>
              <a:gd name="csY11" fmla="*/ 0 h 873330"/>
              <a:gd name="csX12" fmla="*/ 6632825 w 11844331"/>
              <a:gd name="csY12" fmla="*/ 0 h 873330"/>
              <a:gd name="csX13" fmla="*/ 7343485 w 11844331"/>
              <a:gd name="csY13" fmla="*/ 0 h 873330"/>
              <a:gd name="csX14" fmla="*/ 7580372 w 11844331"/>
              <a:gd name="csY14" fmla="*/ 0 h 873330"/>
              <a:gd name="csX15" fmla="*/ 8172588 w 11844331"/>
              <a:gd name="csY15" fmla="*/ 0 h 873330"/>
              <a:gd name="csX16" fmla="*/ 8883248 w 11844331"/>
              <a:gd name="csY16" fmla="*/ 0 h 873330"/>
              <a:gd name="csX17" fmla="*/ 9120135 w 11844331"/>
              <a:gd name="csY17" fmla="*/ 0 h 873330"/>
              <a:gd name="csX18" fmla="*/ 9593908 w 11844331"/>
              <a:gd name="csY18" fmla="*/ 0 h 873330"/>
              <a:gd name="csX19" fmla="*/ 10304568 w 11844331"/>
              <a:gd name="csY19" fmla="*/ 0 h 873330"/>
              <a:gd name="csX20" fmla="*/ 11015228 w 11844331"/>
              <a:gd name="csY20" fmla="*/ 0 h 873330"/>
              <a:gd name="csX21" fmla="*/ 11844331 w 11844331"/>
              <a:gd name="csY21" fmla="*/ 0 h 873330"/>
              <a:gd name="csX22" fmla="*/ 11844331 w 11844331"/>
              <a:gd name="csY22" fmla="*/ 427932 h 873330"/>
              <a:gd name="csX23" fmla="*/ 11844331 w 11844331"/>
              <a:gd name="csY23" fmla="*/ 873330 h 873330"/>
              <a:gd name="csX24" fmla="*/ 11607444 w 11844331"/>
              <a:gd name="csY24" fmla="*/ 873330 h 873330"/>
              <a:gd name="csX25" fmla="*/ 11015228 w 11844331"/>
              <a:gd name="csY25" fmla="*/ 873330 h 873330"/>
              <a:gd name="csX26" fmla="*/ 10304568 w 11844331"/>
              <a:gd name="csY26" fmla="*/ 873330 h 873330"/>
              <a:gd name="csX27" fmla="*/ 9475465 w 11844331"/>
              <a:gd name="csY27" fmla="*/ 873330 h 873330"/>
              <a:gd name="csX28" fmla="*/ 8883248 w 11844331"/>
              <a:gd name="csY28" fmla="*/ 873330 h 873330"/>
              <a:gd name="csX29" fmla="*/ 8646362 w 11844331"/>
              <a:gd name="csY29" fmla="*/ 873330 h 873330"/>
              <a:gd name="csX30" fmla="*/ 8172588 w 11844331"/>
              <a:gd name="csY30" fmla="*/ 873330 h 873330"/>
              <a:gd name="csX31" fmla="*/ 7343485 w 11844331"/>
              <a:gd name="csY31" fmla="*/ 873330 h 873330"/>
              <a:gd name="csX32" fmla="*/ 6632825 w 11844331"/>
              <a:gd name="csY32" fmla="*/ 873330 h 873330"/>
              <a:gd name="csX33" fmla="*/ 6395939 w 11844331"/>
              <a:gd name="csY33" fmla="*/ 873330 h 873330"/>
              <a:gd name="csX34" fmla="*/ 5922166 w 11844331"/>
              <a:gd name="csY34" fmla="*/ 873330 h 873330"/>
              <a:gd name="csX35" fmla="*/ 5448392 w 11844331"/>
              <a:gd name="csY35" fmla="*/ 873330 h 873330"/>
              <a:gd name="csX36" fmla="*/ 4856176 w 11844331"/>
              <a:gd name="csY36" fmla="*/ 873330 h 873330"/>
              <a:gd name="csX37" fmla="*/ 4263959 w 11844331"/>
              <a:gd name="csY37" fmla="*/ 873330 h 873330"/>
              <a:gd name="csX38" fmla="*/ 3434856 w 11844331"/>
              <a:gd name="csY38" fmla="*/ 873330 h 873330"/>
              <a:gd name="csX39" fmla="*/ 2842639 w 11844331"/>
              <a:gd name="csY39" fmla="*/ 873330 h 873330"/>
              <a:gd name="csX40" fmla="*/ 2605753 w 11844331"/>
              <a:gd name="csY40" fmla="*/ 873330 h 873330"/>
              <a:gd name="csX41" fmla="*/ 2131980 w 11844331"/>
              <a:gd name="csY41" fmla="*/ 873330 h 873330"/>
              <a:gd name="csX42" fmla="*/ 1776650 w 11844331"/>
              <a:gd name="csY42" fmla="*/ 873330 h 873330"/>
              <a:gd name="csX43" fmla="*/ 1539763 w 11844331"/>
              <a:gd name="csY43" fmla="*/ 873330 h 873330"/>
              <a:gd name="csX44" fmla="*/ 1302876 w 11844331"/>
              <a:gd name="csY44" fmla="*/ 873330 h 873330"/>
              <a:gd name="csX45" fmla="*/ 947546 w 11844331"/>
              <a:gd name="csY45" fmla="*/ 873330 h 873330"/>
              <a:gd name="csX46" fmla="*/ 0 w 11844331"/>
              <a:gd name="csY46" fmla="*/ 873330 h 873330"/>
              <a:gd name="csX47" fmla="*/ 0 w 11844331"/>
              <a:gd name="csY47" fmla="*/ 445398 h 873330"/>
              <a:gd name="csX48" fmla="*/ 0 w 11844331"/>
              <a:gd name="csY48" fmla="*/ 0 h 8733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</a:cxnLst>
            <a:rect l="l" t="t" r="r" b="b"/>
            <a:pathLst>
              <a:path w="11844331" h="873330" fill="none" extrusionOk="0">
                <a:moveTo>
                  <a:pt x="0" y="0"/>
                </a:moveTo>
                <a:cubicBezTo>
                  <a:pt x="270927" y="-19824"/>
                  <a:pt x="427695" y="59442"/>
                  <a:pt x="592217" y="0"/>
                </a:cubicBezTo>
                <a:cubicBezTo>
                  <a:pt x="756739" y="-59442"/>
                  <a:pt x="940537" y="37335"/>
                  <a:pt x="1184433" y="0"/>
                </a:cubicBezTo>
                <a:cubicBezTo>
                  <a:pt x="1428329" y="-37335"/>
                  <a:pt x="1731061" y="51534"/>
                  <a:pt x="2013536" y="0"/>
                </a:cubicBezTo>
                <a:cubicBezTo>
                  <a:pt x="2296011" y="-51534"/>
                  <a:pt x="2541533" y="77861"/>
                  <a:pt x="2724196" y="0"/>
                </a:cubicBezTo>
                <a:cubicBezTo>
                  <a:pt x="2906859" y="-77861"/>
                  <a:pt x="3152934" y="5579"/>
                  <a:pt x="3434856" y="0"/>
                </a:cubicBezTo>
                <a:cubicBezTo>
                  <a:pt x="3716778" y="-5579"/>
                  <a:pt x="3673575" y="33245"/>
                  <a:pt x="3790186" y="0"/>
                </a:cubicBezTo>
                <a:cubicBezTo>
                  <a:pt x="3906797" y="-33245"/>
                  <a:pt x="4013296" y="23989"/>
                  <a:pt x="4145516" y="0"/>
                </a:cubicBezTo>
                <a:cubicBezTo>
                  <a:pt x="4277736" y="-23989"/>
                  <a:pt x="4558617" y="43552"/>
                  <a:pt x="4856176" y="0"/>
                </a:cubicBezTo>
                <a:cubicBezTo>
                  <a:pt x="5153735" y="-43552"/>
                  <a:pt x="5121499" y="38721"/>
                  <a:pt x="5329949" y="0"/>
                </a:cubicBezTo>
                <a:cubicBezTo>
                  <a:pt x="5538399" y="-38721"/>
                  <a:pt x="5543269" y="13403"/>
                  <a:pt x="5685279" y="0"/>
                </a:cubicBezTo>
                <a:cubicBezTo>
                  <a:pt x="5827289" y="-13403"/>
                  <a:pt x="6018131" y="18960"/>
                  <a:pt x="6159052" y="0"/>
                </a:cubicBezTo>
                <a:cubicBezTo>
                  <a:pt x="6299973" y="-18960"/>
                  <a:pt x="6478077" y="19919"/>
                  <a:pt x="6632825" y="0"/>
                </a:cubicBezTo>
                <a:cubicBezTo>
                  <a:pt x="6787573" y="-19919"/>
                  <a:pt x="7193235" y="77165"/>
                  <a:pt x="7343485" y="0"/>
                </a:cubicBezTo>
                <a:cubicBezTo>
                  <a:pt x="7493735" y="-77165"/>
                  <a:pt x="7491739" y="21635"/>
                  <a:pt x="7580372" y="0"/>
                </a:cubicBezTo>
                <a:cubicBezTo>
                  <a:pt x="7669005" y="-21635"/>
                  <a:pt x="7973931" y="63615"/>
                  <a:pt x="8172588" y="0"/>
                </a:cubicBezTo>
                <a:cubicBezTo>
                  <a:pt x="8371245" y="-63615"/>
                  <a:pt x="8579842" y="28313"/>
                  <a:pt x="8883248" y="0"/>
                </a:cubicBezTo>
                <a:cubicBezTo>
                  <a:pt x="9186654" y="-28313"/>
                  <a:pt x="9040187" y="19746"/>
                  <a:pt x="9120135" y="0"/>
                </a:cubicBezTo>
                <a:cubicBezTo>
                  <a:pt x="9200083" y="-19746"/>
                  <a:pt x="9468577" y="5640"/>
                  <a:pt x="9593908" y="0"/>
                </a:cubicBezTo>
                <a:cubicBezTo>
                  <a:pt x="9719239" y="-5640"/>
                  <a:pt x="10152564" y="3303"/>
                  <a:pt x="10304568" y="0"/>
                </a:cubicBezTo>
                <a:cubicBezTo>
                  <a:pt x="10456572" y="-3303"/>
                  <a:pt x="10860432" y="8536"/>
                  <a:pt x="11015228" y="0"/>
                </a:cubicBezTo>
                <a:cubicBezTo>
                  <a:pt x="11170024" y="-8536"/>
                  <a:pt x="11519540" y="37311"/>
                  <a:pt x="11844331" y="0"/>
                </a:cubicBezTo>
                <a:cubicBezTo>
                  <a:pt x="11874443" y="121750"/>
                  <a:pt x="11802629" y="296030"/>
                  <a:pt x="11844331" y="427932"/>
                </a:cubicBezTo>
                <a:cubicBezTo>
                  <a:pt x="11886033" y="559834"/>
                  <a:pt x="11826103" y="679853"/>
                  <a:pt x="11844331" y="873330"/>
                </a:cubicBezTo>
                <a:cubicBezTo>
                  <a:pt x="11727743" y="880429"/>
                  <a:pt x="11684127" y="858728"/>
                  <a:pt x="11607444" y="873330"/>
                </a:cubicBezTo>
                <a:cubicBezTo>
                  <a:pt x="11530761" y="887932"/>
                  <a:pt x="11273180" y="826752"/>
                  <a:pt x="11015228" y="873330"/>
                </a:cubicBezTo>
                <a:cubicBezTo>
                  <a:pt x="10757276" y="919908"/>
                  <a:pt x="10644079" y="857736"/>
                  <a:pt x="10304568" y="873330"/>
                </a:cubicBezTo>
                <a:cubicBezTo>
                  <a:pt x="9965057" y="888924"/>
                  <a:pt x="9705206" y="788991"/>
                  <a:pt x="9475465" y="873330"/>
                </a:cubicBezTo>
                <a:cubicBezTo>
                  <a:pt x="9245724" y="957669"/>
                  <a:pt x="9103534" y="855173"/>
                  <a:pt x="8883248" y="873330"/>
                </a:cubicBezTo>
                <a:cubicBezTo>
                  <a:pt x="8662962" y="891487"/>
                  <a:pt x="8715935" y="853082"/>
                  <a:pt x="8646362" y="873330"/>
                </a:cubicBezTo>
                <a:cubicBezTo>
                  <a:pt x="8576789" y="893578"/>
                  <a:pt x="8277414" y="855044"/>
                  <a:pt x="8172588" y="873330"/>
                </a:cubicBezTo>
                <a:cubicBezTo>
                  <a:pt x="8067762" y="891616"/>
                  <a:pt x="7708384" y="817930"/>
                  <a:pt x="7343485" y="873330"/>
                </a:cubicBezTo>
                <a:cubicBezTo>
                  <a:pt x="6978586" y="928730"/>
                  <a:pt x="6987287" y="873041"/>
                  <a:pt x="6632825" y="873330"/>
                </a:cubicBezTo>
                <a:cubicBezTo>
                  <a:pt x="6278363" y="873619"/>
                  <a:pt x="6501548" y="859538"/>
                  <a:pt x="6395939" y="873330"/>
                </a:cubicBezTo>
                <a:cubicBezTo>
                  <a:pt x="6290330" y="887122"/>
                  <a:pt x="6132219" y="831180"/>
                  <a:pt x="5922166" y="873330"/>
                </a:cubicBezTo>
                <a:cubicBezTo>
                  <a:pt x="5712113" y="915480"/>
                  <a:pt x="5675734" y="853549"/>
                  <a:pt x="5448392" y="873330"/>
                </a:cubicBezTo>
                <a:cubicBezTo>
                  <a:pt x="5221050" y="893111"/>
                  <a:pt x="5122986" y="873232"/>
                  <a:pt x="4856176" y="873330"/>
                </a:cubicBezTo>
                <a:cubicBezTo>
                  <a:pt x="4589366" y="873428"/>
                  <a:pt x="4521253" y="866961"/>
                  <a:pt x="4263959" y="873330"/>
                </a:cubicBezTo>
                <a:cubicBezTo>
                  <a:pt x="4006665" y="879699"/>
                  <a:pt x="3686300" y="779431"/>
                  <a:pt x="3434856" y="873330"/>
                </a:cubicBezTo>
                <a:cubicBezTo>
                  <a:pt x="3183412" y="967229"/>
                  <a:pt x="3070407" y="854029"/>
                  <a:pt x="2842639" y="873330"/>
                </a:cubicBezTo>
                <a:cubicBezTo>
                  <a:pt x="2614871" y="892631"/>
                  <a:pt x="2696929" y="860990"/>
                  <a:pt x="2605753" y="873330"/>
                </a:cubicBezTo>
                <a:cubicBezTo>
                  <a:pt x="2514577" y="885670"/>
                  <a:pt x="2248092" y="854383"/>
                  <a:pt x="2131980" y="873330"/>
                </a:cubicBezTo>
                <a:cubicBezTo>
                  <a:pt x="2015868" y="892277"/>
                  <a:pt x="1922868" y="847613"/>
                  <a:pt x="1776650" y="873330"/>
                </a:cubicBezTo>
                <a:cubicBezTo>
                  <a:pt x="1630432" y="899047"/>
                  <a:pt x="1653330" y="857938"/>
                  <a:pt x="1539763" y="873330"/>
                </a:cubicBezTo>
                <a:cubicBezTo>
                  <a:pt x="1426196" y="888722"/>
                  <a:pt x="1417096" y="854012"/>
                  <a:pt x="1302876" y="873330"/>
                </a:cubicBezTo>
                <a:cubicBezTo>
                  <a:pt x="1188656" y="892648"/>
                  <a:pt x="1084516" y="837815"/>
                  <a:pt x="947546" y="873330"/>
                </a:cubicBezTo>
                <a:cubicBezTo>
                  <a:pt x="810576" y="908845"/>
                  <a:pt x="294039" y="849989"/>
                  <a:pt x="0" y="873330"/>
                </a:cubicBezTo>
                <a:cubicBezTo>
                  <a:pt x="-7987" y="684011"/>
                  <a:pt x="33766" y="552509"/>
                  <a:pt x="0" y="445398"/>
                </a:cubicBezTo>
                <a:cubicBezTo>
                  <a:pt x="-33766" y="338287"/>
                  <a:pt x="16368" y="165599"/>
                  <a:pt x="0" y="0"/>
                </a:cubicBezTo>
                <a:close/>
              </a:path>
              <a:path w="11844331" h="873330" stroke="0" extrusionOk="0">
                <a:moveTo>
                  <a:pt x="0" y="0"/>
                </a:moveTo>
                <a:cubicBezTo>
                  <a:pt x="95498" y="-22934"/>
                  <a:pt x="164284" y="17160"/>
                  <a:pt x="236887" y="0"/>
                </a:cubicBezTo>
                <a:cubicBezTo>
                  <a:pt x="309490" y="-17160"/>
                  <a:pt x="396156" y="4738"/>
                  <a:pt x="473773" y="0"/>
                </a:cubicBezTo>
                <a:cubicBezTo>
                  <a:pt x="551390" y="-4738"/>
                  <a:pt x="791386" y="31761"/>
                  <a:pt x="947546" y="0"/>
                </a:cubicBezTo>
                <a:cubicBezTo>
                  <a:pt x="1103706" y="-31761"/>
                  <a:pt x="1427597" y="27538"/>
                  <a:pt x="1658206" y="0"/>
                </a:cubicBezTo>
                <a:cubicBezTo>
                  <a:pt x="1888815" y="-27538"/>
                  <a:pt x="2165639" y="6553"/>
                  <a:pt x="2487310" y="0"/>
                </a:cubicBezTo>
                <a:cubicBezTo>
                  <a:pt x="2808981" y="-6553"/>
                  <a:pt x="2729476" y="769"/>
                  <a:pt x="2961083" y="0"/>
                </a:cubicBezTo>
                <a:cubicBezTo>
                  <a:pt x="3192690" y="-769"/>
                  <a:pt x="3123671" y="24073"/>
                  <a:pt x="3197969" y="0"/>
                </a:cubicBezTo>
                <a:cubicBezTo>
                  <a:pt x="3272267" y="-24073"/>
                  <a:pt x="3473726" y="1508"/>
                  <a:pt x="3553299" y="0"/>
                </a:cubicBezTo>
                <a:cubicBezTo>
                  <a:pt x="3632872" y="-1508"/>
                  <a:pt x="3763109" y="4132"/>
                  <a:pt x="3908629" y="0"/>
                </a:cubicBezTo>
                <a:cubicBezTo>
                  <a:pt x="4054149" y="-4132"/>
                  <a:pt x="4038082" y="23133"/>
                  <a:pt x="4145516" y="0"/>
                </a:cubicBezTo>
                <a:cubicBezTo>
                  <a:pt x="4252950" y="-23133"/>
                  <a:pt x="4511737" y="32862"/>
                  <a:pt x="4737732" y="0"/>
                </a:cubicBezTo>
                <a:cubicBezTo>
                  <a:pt x="4963727" y="-32862"/>
                  <a:pt x="4988240" y="37034"/>
                  <a:pt x="5211506" y="0"/>
                </a:cubicBezTo>
                <a:cubicBezTo>
                  <a:pt x="5434772" y="-37034"/>
                  <a:pt x="5465028" y="5034"/>
                  <a:pt x="5566836" y="0"/>
                </a:cubicBezTo>
                <a:cubicBezTo>
                  <a:pt x="5668644" y="-5034"/>
                  <a:pt x="5812848" y="26983"/>
                  <a:pt x="5922166" y="0"/>
                </a:cubicBezTo>
                <a:cubicBezTo>
                  <a:pt x="6031484" y="-26983"/>
                  <a:pt x="6164202" y="19934"/>
                  <a:pt x="6277495" y="0"/>
                </a:cubicBezTo>
                <a:cubicBezTo>
                  <a:pt x="6390788" y="-19934"/>
                  <a:pt x="6792426" y="11343"/>
                  <a:pt x="6988155" y="0"/>
                </a:cubicBezTo>
                <a:cubicBezTo>
                  <a:pt x="7183884" y="-11343"/>
                  <a:pt x="7387713" y="32682"/>
                  <a:pt x="7580372" y="0"/>
                </a:cubicBezTo>
                <a:cubicBezTo>
                  <a:pt x="7773031" y="-32682"/>
                  <a:pt x="7994714" y="7801"/>
                  <a:pt x="8291032" y="0"/>
                </a:cubicBezTo>
                <a:cubicBezTo>
                  <a:pt x="8587350" y="-7801"/>
                  <a:pt x="8743275" y="54830"/>
                  <a:pt x="8883248" y="0"/>
                </a:cubicBezTo>
                <a:cubicBezTo>
                  <a:pt x="9023221" y="-54830"/>
                  <a:pt x="9070013" y="21000"/>
                  <a:pt x="9120135" y="0"/>
                </a:cubicBezTo>
                <a:cubicBezTo>
                  <a:pt x="9170257" y="-21000"/>
                  <a:pt x="9403067" y="13474"/>
                  <a:pt x="9475465" y="0"/>
                </a:cubicBezTo>
                <a:cubicBezTo>
                  <a:pt x="9547863" y="-13474"/>
                  <a:pt x="9651036" y="25635"/>
                  <a:pt x="9712351" y="0"/>
                </a:cubicBezTo>
                <a:cubicBezTo>
                  <a:pt x="9773666" y="-25635"/>
                  <a:pt x="9949622" y="21021"/>
                  <a:pt x="10186125" y="0"/>
                </a:cubicBezTo>
                <a:cubicBezTo>
                  <a:pt x="10422628" y="-21021"/>
                  <a:pt x="10558718" y="12879"/>
                  <a:pt x="10896785" y="0"/>
                </a:cubicBezTo>
                <a:cubicBezTo>
                  <a:pt x="11234852" y="-12879"/>
                  <a:pt x="11598813" y="107334"/>
                  <a:pt x="11844331" y="0"/>
                </a:cubicBezTo>
                <a:cubicBezTo>
                  <a:pt x="11850934" y="190766"/>
                  <a:pt x="11825288" y="327502"/>
                  <a:pt x="11844331" y="419198"/>
                </a:cubicBezTo>
                <a:cubicBezTo>
                  <a:pt x="11863374" y="510894"/>
                  <a:pt x="11812294" y="660491"/>
                  <a:pt x="11844331" y="873330"/>
                </a:cubicBezTo>
                <a:cubicBezTo>
                  <a:pt x="11696333" y="888670"/>
                  <a:pt x="11334177" y="788649"/>
                  <a:pt x="11133671" y="873330"/>
                </a:cubicBezTo>
                <a:cubicBezTo>
                  <a:pt x="10933165" y="958011"/>
                  <a:pt x="10991056" y="850288"/>
                  <a:pt x="10896785" y="873330"/>
                </a:cubicBezTo>
                <a:cubicBezTo>
                  <a:pt x="10802514" y="896372"/>
                  <a:pt x="10690012" y="853978"/>
                  <a:pt x="10541455" y="873330"/>
                </a:cubicBezTo>
                <a:cubicBezTo>
                  <a:pt x="10392898" y="892682"/>
                  <a:pt x="10218369" y="854633"/>
                  <a:pt x="9949238" y="873330"/>
                </a:cubicBezTo>
                <a:cubicBezTo>
                  <a:pt x="9680107" y="892027"/>
                  <a:pt x="9415906" y="838803"/>
                  <a:pt x="9120135" y="873330"/>
                </a:cubicBezTo>
                <a:cubicBezTo>
                  <a:pt x="8824364" y="907857"/>
                  <a:pt x="8465922" y="804351"/>
                  <a:pt x="8291032" y="873330"/>
                </a:cubicBezTo>
                <a:cubicBezTo>
                  <a:pt x="8116142" y="942309"/>
                  <a:pt x="7712026" y="823356"/>
                  <a:pt x="7461929" y="873330"/>
                </a:cubicBezTo>
                <a:cubicBezTo>
                  <a:pt x="7211832" y="923304"/>
                  <a:pt x="7278966" y="866557"/>
                  <a:pt x="7225042" y="873330"/>
                </a:cubicBezTo>
                <a:cubicBezTo>
                  <a:pt x="7171118" y="880103"/>
                  <a:pt x="6904107" y="846913"/>
                  <a:pt x="6751269" y="873330"/>
                </a:cubicBezTo>
                <a:cubicBezTo>
                  <a:pt x="6598431" y="899747"/>
                  <a:pt x="6498548" y="847314"/>
                  <a:pt x="6395939" y="873330"/>
                </a:cubicBezTo>
                <a:cubicBezTo>
                  <a:pt x="6293330" y="899346"/>
                  <a:pt x="5920347" y="845988"/>
                  <a:pt x="5685279" y="873330"/>
                </a:cubicBezTo>
                <a:cubicBezTo>
                  <a:pt x="5450211" y="900672"/>
                  <a:pt x="5382835" y="869168"/>
                  <a:pt x="5093062" y="873330"/>
                </a:cubicBezTo>
                <a:cubicBezTo>
                  <a:pt x="4803289" y="877492"/>
                  <a:pt x="4740081" y="867268"/>
                  <a:pt x="4619289" y="873330"/>
                </a:cubicBezTo>
                <a:cubicBezTo>
                  <a:pt x="4498497" y="879392"/>
                  <a:pt x="4317366" y="841219"/>
                  <a:pt x="4145516" y="873330"/>
                </a:cubicBezTo>
                <a:cubicBezTo>
                  <a:pt x="3973666" y="905441"/>
                  <a:pt x="3787910" y="839903"/>
                  <a:pt x="3671743" y="873330"/>
                </a:cubicBezTo>
                <a:cubicBezTo>
                  <a:pt x="3555576" y="906757"/>
                  <a:pt x="3485309" y="868795"/>
                  <a:pt x="3434856" y="873330"/>
                </a:cubicBezTo>
                <a:cubicBezTo>
                  <a:pt x="3384403" y="877865"/>
                  <a:pt x="3103689" y="849194"/>
                  <a:pt x="2961083" y="873330"/>
                </a:cubicBezTo>
                <a:cubicBezTo>
                  <a:pt x="2818477" y="897466"/>
                  <a:pt x="2837001" y="872677"/>
                  <a:pt x="2724196" y="873330"/>
                </a:cubicBezTo>
                <a:cubicBezTo>
                  <a:pt x="2611391" y="873983"/>
                  <a:pt x="2483633" y="853379"/>
                  <a:pt x="2368866" y="873330"/>
                </a:cubicBezTo>
                <a:cubicBezTo>
                  <a:pt x="2254099" y="893281"/>
                  <a:pt x="1795335" y="861485"/>
                  <a:pt x="1539763" y="873330"/>
                </a:cubicBezTo>
                <a:cubicBezTo>
                  <a:pt x="1284191" y="885175"/>
                  <a:pt x="1237461" y="859393"/>
                  <a:pt x="1065990" y="873330"/>
                </a:cubicBezTo>
                <a:cubicBezTo>
                  <a:pt x="894519" y="887267"/>
                  <a:pt x="314198" y="831062"/>
                  <a:pt x="0" y="873330"/>
                </a:cubicBezTo>
                <a:cubicBezTo>
                  <a:pt x="-30149" y="762877"/>
                  <a:pt x="52705" y="586788"/>
                  <a:pt x="0" y="427932"/>
                </a:cubicBezTo>
                <a:cubicBezTo>
                  <a:pt x="-52705" y="269076"/>
                  <a:pt x="6258" y="137006"/>
                  <a:pt x="0" y="0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 w="127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741476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88dBuZnBtA&amp;t=363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308" y="2696547"/>
            <a:ext cx="11073384" cy="1108431"/>
          </a:xfrm>
        </p:spPr>
        <p:txBody>
          <a:bodyPr>
            <a:normAutofit/>
          </a:bodyPr>
          <a:lstStyle/>
          <a:p>
            <a:r>
              <a:rPr lang="en-US" sz="6600" noProof="0" dirty="0"/>
              <a:t>CS312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noProof="0" dirty="0">
                <a:highlight>
                  <a:srgbClr val="00FFFF"/>
                </a:highlight>
              </a:rPr>
              <a:t>Lecture  #  06</a:t>
            </a:r>
          </a:p>
          <a:p>
            <a:pPr algn="r"/>
            <a:r>
              <a:rPr lang="en-US" b="1" noProof="0" dirty="0"/>
              <a:t>HITEC University, Taxila</a:t>
            </a:r>
          </a:p>
          <a:p>
            <a:pPr algn="r"/>
            <a:r>
              <a:rPr lang="en-US" b="1" noProof="0" dirty="0"/>
              <a:t>Mr. Mubashir Iqbal</a:t>
            </a:r>
          </a:p>
          <a:p>
            <a:pPr algn="r"/>
            <a:r>
              <a:rPr lang="en-US" b="1" noProof="0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1531-4AD3-0167-F6C9-462ECAD6B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Branch and Bound Technique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37870-7D72-92A1-4400-E36C83D0D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6443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602F-B75B-DDAC-AA93-B150C0D2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Branch and Bound Technique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5838-1B07-56E8-BB26-F82CCCC43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Branch and Bound is a problem-solving technique used in Artificial Intelligence to </a:t>
            </a:r>
            <a:r>
              <a:rPr lang="en-GB" dirty="0">
                <a:highlight>
                  <a:srgbClr val="00FFFF"/>
                </a:highlight>
              </a:rPr>
              <a:t>find the best possible solution from many possible solutions</a:t>
            </a:r>
            <a:r>
              <a:rPr lang="en-GB" dirty="0"/>
              <a:t>, without checking every option fully.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b="1" dirty="0"/>
              <a:t>Basic Idea</a:t>
            </a:r>
          </a:p>
          <a:p>
            <a:pPr lvl="1"/>
            <a:r>
              <a:rPr lang="en-GB" b="1" dirty="0"/>
              <a:t>Branch</a:t>
            </a:r>
            <a:r>
              <a:rPr lang="en-GB" dirty="0"/>
              <a:t> → You expand (branch out) different possible paths or solutions.</a:t>
            </a:r>
          </a:p>
          <a:p>
            <a:pPr lvl="1"/>
            <a:r>
              <a:rPr lang="en-GB" b="1" dirty="0"/>
              <a:t>Bound</a:t>
            </a:r>
            <a:r>
              <a:rPr lang="en-GB" dirty="0"/>
              <a:t> → You calculate a </a:t>
            </a:r>
            <a:r>
              <a:rPr lang="en-GB" b="1" dirty="0"/>
              <a:t>cost</a:t>
            </a:r>
            <a:r>
              <a:rPr lang="en-GB" dirty="0"/>
              <a:t> or </a:t>
            </a:r>
            <a:r>
              <a:rPr lang="en-GB" b="1" dirty="0"/>
              <a:t>bound</a:t>
            </a:r>
            <a:r>
              <a:rPr lang="en-GB" dirty="0"/>
              <a:t> for each path. The bound tells you whether this path can still lead to the best solution.</a:t>
            </a:r>
          </a:p>
          <a:p>
            <a:pPr lvl="1"/>
            <a:r>
              <a:rPr lang="en-GB" b="1" dirty="0"/>
              <a:t>Prune</a:t>
            </a:r>
            <a:r>
              <a:rPr lang="en-GB" dirty="0"/>
              <a:t> (Cut off) → If a path is already </a:t>
            </a:r>
            <a:r>
              <a:rPr lang="en-GB" b="1" dirty="0"/>
              <a:t>too costly</a:t>
            </a:r>
            <a:r>
              <a:rPr lang="en-GB" dirty="0"/>
              <a:t>, or cannot give a better solution, then </a:t>
            </a:r>
            <a:r>
              <a:rPr lang="en-GB" b="1" dirty="0"/>
              <a:t>do not explore it further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This saves </a:t>
            </a:r>
            <a:r>
              <a:rPr lang="en-GB" b="1" dirty="0">
                <a:highlight>
                  <a:srgbClr val="FFFF00"/>
                </a:highlight>
              </a:rPr>
              <a:t>time</a:t>
            </a:r>
            <a:r>
              <a:rPr lang="en-GB" dirty="0">
                <a:highlight>
                  <a:srgbClr val="FFFF00"/>
                </a:highlight>
              </a:rPr>
              <a:t>, </a:t>
            </a:r>
            <a:r>
              <a:rPr lang="en-GB" b="1" dirty="0">
                <a:highlight>
                  <a:srgbClr val="FFFF00"/>
                </a:highlight>
              </a:rPr>
              <a:t>memory</a:t>
            </a:r>
            <a:r>
              <a:rPr lang="en-GB" dirty="0">
                <a:highlight>
                  <a:srgbClr val="FFFF00"/>
                </a:highlight>
              </a:rPr>
              <a:t>, and avoids exploring useless paths.</a:t>
            </a:r>
          </a:p>
          <a:p>
            <a:endParaRPr lang="en-GB" dirty="0"/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2ADB-4DF5-C3C4-13C8-3CFBCB06E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60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0750E-F9E1-7BE5-186B-EB6C1F804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8481-A5CB-7357-F7AC-CB12AF92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Branch and Bound Technique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1F96E-6DE7-6F82-25F2-CF8A3132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Application of this Algorithm</a:t>
            </a:r>
          </a:p>
          <a:p>
            <a:pPr lvl="1"/>
            <a:r>
              <a:rPr lang="en-GB" dirty="0"/>
              <a:t>Shortest path problems</a:t>
            </a:r>
          </a:p>
          <a:p>
            <a:pPr lvl="1"/>
            <a:r>
              <a:rPr lang="en-GB" dirty="0"/>
              <a:t>Traveling Salesman Problem (TSP)</a:t>
            </a:r>
          </a:p>
          <a:p>
            <a:pPr lvl="1"/>
            <a:r>
              <a:rPr lang="en-GB" dirty="0"/>
              <a:t>Scheduling</a:t>
            </a:r>
          </a:p>
          <a:p>
            <a:pPr lvl="1"/>
            <a:r>
              <a:rPr lang="en-GB" dirty="0"/>
              <a:t>Optimal search in graphs</a:t>
            </a:r>
          </a:p>
          <a:p>
            <a:pPr lvl="1"/>
            <a:r>
              <a:rPr lang="en-GB" dirty="0"/>
              <a:t>Game tree exploration</a:t>
            </a:r>
          </a:p>
          <a:p>
            <a:pPr marL="0" indent="0">
              <a:buNone/>
            </a:pPr>
            <a:r>
              <a:rPr lang="en-GB" b="1" dirty="0"/>
              <a:t>Why is it called “Branch and Bound”?</a:t>
            </a:r>
          </a:p>
          <a:p>
            <a:pPr lvl="1"/>
            <a:r>
              <a:rPr lang="en-GB" b="1" dirty="0"/>
              <a:t>Branch</a:t>
            </a:r>
            <a:r>
              <a:rPr lang="en-GB" dirty="0"/>
              <a:t> = Try different branches of the solution tree</a:t>
            </a:r>
          </a:p>
          <a:p>
            <a:pPr lvl="1"/>
            <a:r>
              <a:rPr lang="en-GB" b="1" dirty="0"/>
              <a:t>Bound</a:t>
            </a:r>
            <a:r>
              <a:rPr lang="en-GB" dirty="0"/>
              <a:t> = Use cost limits (bounds) to stop exploring bad branches</a:t>
            </a:r>
            <a:endParaRPr lang="en-US" noProof="0" dirty="0"/>
          </a:p>
          <a:p>
            <a:pPr marL="0" indent="0">
              <a:buNone/>
            </a:pPr>
            <a:r>
              <a:rPr lang="en-GB" b="1" dirty="0"/>
              <a:t>Types of Branch and Bound Searches</a:t>
            </a:r>
          </a:p>
          <a:p>
            <a:pPr lvl="1"/>
            <a:r>
              <a:rPr lang="en-GB" dirty="0"/>
              <a:t>DFS Branch and Bound</a:t>
            </a:r>
          </a:p>
          <a:p>
            <a:pPr lvl="1"/>
            <a:r>
              <a:rPr lang="en-GB" dirty="0"/>
              <a:t>BFS Branch and Bound</a:t>
            </a:r>
          </a:p>
          <a:p>
            <a:pPr lvl="1"/>
            <a:r>
              <a:rPr lang="en-GB" dirty="0"/>
              <a:t>Best-First Branch and Bound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864F0-0BE5-3D0F-4AA6-E1E80510F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6157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D1B2-ED8D-5D58-704E-911C30F7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F167-261C-12CF-4486-B1E46825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Branch and Bound Technique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9365-7344-505D-BA12-C763B380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How It Works (Very Simple Steps)</a:t>
            </a:r>
          </a:p>
          <a:p>
            <a:pPr marL="457200" lvl="1" indent="0">
              <a:buNone/>
            </a:pPr>
            <a:r>
              <a:rPr lang="en-GB" dirty="0"/>
              <a:t>1. Start from root node (initial state).</a:t>
            </a:r>
          </a:p>
          <a:p>
            <a:pPr marL="457200" lvl="1" indent="0">
              <a:buNone/>
            </a:pPr>
            <a:r>
              <a:rPr lang="en-GB" dirty="0"/>
              <a:t>2. Branch out all possible next moves.</a:t>
            </a:r>
          </a:p>
          <a:p>
            <a:pPr marL="457200" lvl="1" indent="0">
              <a:buNone/>
            </a:pPr>
            <a:r>
              <a:rPr lang="en-GB" dirty="0"/>
              <a:t>3. For each move, compute a “</a:t>
            </a:r>
            <a:r>
              <a:rPr lang="en-GB" dirty="0">
                <a:highlight>
                  <a:srgbClr val="00FFFF"/>
                </a:highlight>
              </a:rPr>
              <a:t>cost bound</a:t>
            </a:r>
            <a:r>
              <a:rPr lang="en-GB" dirty="0"/>
              <a:t>” Example: </a:t>
            </a:r>
            <a:r>
              <a:rPr lang="en-GB" dirty="0">
                <a:highlight>
                  <a:srgbClr val="C0C0C0"/>
                </a:highlight>
              </a:rPr>
              <a:t>distance so far</a:t>
            </a:r>
            <a:r>
              <a:rPr lang="en-GB" dirty="0"/>
              <a:t>, or </a:t>
            </a:r>
            <a:r>
              <a:rPr lang="en-GB" dirty="0">
                <a:highlight>
                  <a:srgbClr val="FFFF00"/>
                </a:highlight>
              </a:rPr>
              <a:t>time</a:t>
            </a:r>
            <a:r>
              <a:rPr lang="en-GB" dirty="0"/>
              <a:t>, or </a:t>
            </a:r>
            <a:r>
              <a:rPr lang="en-GB" dirty="0">
                <a:highlight>
                  <a:srgbClr val="00FF00"/>
                </a:highlight>
              </a:rPr>
              <a:t>heuristic value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r>
              <a:rPr lang="en-GB" dirty="0"/>
              <a:t>4. Always choose the path with the </a:t>
            </a:r>
            <a:r>
              <a:rPr lang="en-GB" i="1" dirty="0">
                <a:highlight>
                  <a:srgbClr val="C0C0C0"/>
                </a:highlight>
              </a:rPr>
              <a:t>lowest cost bound</a:t>
            </a:r>
            <a:r>
              <a:rPr lang="en-GB" dirty="0">
                <a:highlight>
                  <a:srgbClr val="C0C0C0"/>
                </a:highlight>
              </a:rPr>
              <a:t> to explore next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r>
              <a:rPr lang="en-GB" dirty="0"/>
              <a:t>5. If a path becomes more costly than the best solution found → </a:t>
            </a:r>
            <a:r>
              <a:rPr lang="en-GB" dirty="0">
                <a:highlight>
                  <a:srgbClr val="00FFFF"/>
                </a:highlight>
              </a:rPr>
              <a:t>CUT IT OFF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r>
              <a:rPr lang="en-GB" dirty="0"/>
              <a:t>6. Continue until you reach the optimal solution.</a:t>
            </a:r>
          </a:p>
          <a:p>
            <a:pPr marL="0" indent="0">
              <a:buNone/>
            </a:pPr>
            <a:r>
              <a:rPr lang="en-GB" b="1" dirty="0"/>
              <a:t>Features</a:t>
            </a:r>
          </a:p>
          <a:p>
            <a:pPr lvl="1"/>
            <a:r>
              <a:rPr lang="en-GB" dirty="0"/>
              <a:t>Better than BFS or DFS for optimization problems</a:t>
            </a:r>
          </a:p>
          <a:p>
            <a:pPr lvl="1"/>
            <a:r>
              <a:rPr lang="en-GB" dirty="0"/>
              <a:t>Ensures </a:t>
            </a:r>
            <a:r>
              <a:rPr lang="en-GB" b="1" dirty="0"/>
              <a:t>optimal</a:t>
            </a:r>
            <a:r>
              <a:rPr lang="en-GB" dirty="0"/>
              <a:t> solution</a:t>
            </a:r>
          </a:p>
          <a:p>
            <a:pPr lvl="1"/>
            <a:r>
              <a:rPr lang="en-GB" dirty="0"/>
              <a:t>Uses </a:t>
            </a:r>
            <a:r>
              <a:rPr lang="en-GB" b="1" dirty="0"/>
              <a:t>cost constraints</a:t>
            </a:r>
            <a:r>
              <a:rPr lang="en-GB" dirty="0"/>
              <a:t> to prevent unnecessary search</a:t>
            </a:r>
          </a:p>
          <a:p>
            <a:pPr lvl="1"/>
            <a:r>
              <a:rPr lang="en-GB" dirty="0"/>
              <a:t>Saves computational effort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B95AC-D9F4-DB2A-AF46-E002CA2B6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5092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49B8-DF7C-6AA4-C9A6-B827975DC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Traveling Salesman Problem (TSP)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B6582-49ED-F955-173D-72D9DF1A5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3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4DE8-8B10-DFD1-8A67-6E457BE2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D831-D670-8550-43DA-90FE1D1A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Traveling Salesman Problem (TSP)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FFFDD-6871-86BD-AE70-53FB81B3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salesman must visit </a:t>
            </a:r>
            <a:r>
              <a:rPr lang="en-GB" b="1" dirty="0"/>
              <a:t>all cities exactly once</a:t>
            </a:r>
            <a:r>
              <a:rPr lang="en-GB" dirty="0"/>
              <a:t> and return to the </a:t>
            </a:r>
            <a:r>
              <a:rPr lang="en-GB" b="1" dirty="0"/>
              <a:t>starting city</a:t>
            </a:r>
            <a:r>
              <a:rPr lang="en-GB" dirty="0"/>
              <a:t>, while minimizing the </a:t>
            </a:r>
            <a:r>
              <a:rPr lang="en-GB" b="1" dirty="0"/>
              <a:t>total travel cost (distance/time/money).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Goal</a:t>
            </a:r>
          </a:p>
          <a:p>
            <a:pPr lvl="1"/>
            <a:r>
              <a:rPr lang="en-GB" dirty="0"/>
              <a:t>Find the </a:t>
            </a:r>
            <a:r>
              <a:rPr lang="en-GB" b="1" dirty="0"/>
              <a:t>shortest possible tour</a:t>
            </a:r>
            <a:r>
              <a:rPr lang="en-GB" dirty="0"/>
              <a:t> that visits all cities once and returns to the start.</a:t>
            </a:r>
          </a:p>
          <a:p>
            <a:pPr marL="0" indent="0">
              <a:buNone/>
            </a:pPr>
            <a:r>
              <a:rPr lang="en-GB" b="1" dirty="0"/>
              <a:t>Why is it important?</a:t>
            </a:r>
          </a:p>
          <a:p>
            <a:pPr lvl="1"/>
            <a:r>
              <a:rPr lang="en-GB" dirty="0"/>
              <a:t>It appears in </a:t>
            </a:r>
            <a:r>
              <a:rPr lang="en-GB" b="1" dirty="0"/>
              <a:t>logistics</a:t>
            </a:r>
            <a:r>
              <a:rPr lang="en-GB" dirty="0"/>
              <a:t>, </a:t>
            </a:r>
            <a:r>
              <a:rPr lang="en-GB" b="1" dirty="0"/>
              <a:t>robot path planning</a:t>
            </a:r>
            <a:r>
              <a:rPr lang="en-GB" dirty="0"/>
              <a:t>, </a:t>
            </a:r>
            <a:r>
              <a:rPr lang="en-GB" b="1" dirty="0"/>
              <a:t>circuit design</a:t>
            </a:r>
            <a:r>
              <a:rPr lang="en-GB" dirty="0"/>
              <a:t>, </a:t>
            </a:r>
            <a:r>
              <a:rPr lang="en-GB" b="1" dirty="0"/>
              <a:t>transportation</a:t>
            </a:r>
            <a:r>
              <a:rPr lang="en-GB" dirty="0"/>
              <a:t>, </a:t>
            </a:r>
            <a:r>
              <a:rPr lang="en-GB" b="1" dirty="0"/>
              <a:t>delivery routing</a:t>
            </a:r>
            <a:r>
              <a:rPr lang="en-GB" dirty="0"/>
              <a:t>, and </a:t>
            </a:r>
            <a:r>
              <a:rPr lang="en-GB" b="1" dirty="0"/>
              <a:t>DNA sequencing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It is a </a:t>
            </a:r>
            <a:r>
              <a:rPr lang="en-GB" b="1" dirty="0"/>
              <a:t>NP-Hard (nondeterministic polynomial time) problem</a:t>
            </a:r>
            <a:r>
              <a:rPr lang="en-GB" dirty="0"/>
              <a:t> → exact solution becomes extremely slow when the number of cities increases.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64E8-2C68-9E2B-4635-CE2E6E603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375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2865-347C-D31E-7374-92921C18F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7659-A154-8CD8-3128-ABAB0CB2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Traveling Salesman Problem (TSP)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41163F-0602-D3F0-F009-A272E49C8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212792"/>
              </p:ext>
            </p:extLst>
          </p:nvPr>
        </p:nvGraphicFramePr>
        <p:xfrm>
          <a:off x="7833049" y="1763341"/>
          <a:ext cx="3977952" cy="28198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5984">
                  <a:extLst>
                    <a:ext uri="{9D8B030D-6E8A-4147-A177-3AD203B41FA5}">
                      <a16:colId xmlns:a16="http://schemas.microsoft.com/office/drawing/2014/main" val="744134290"/>
                    </a:ext>
                  </a:extLst>
                </a:gridCol>
                <a:gridCol w="1325984">
                  <a:extLst>
                    <a:ext uri="{9D8B030D-6E8A-4147-A177-3AD203B41FA5}">
                      <a16:colId xmlns:a16="http://schemas.microsoft.com/office/drawing/2014/main" val="442022379"/>
                    </a:ext>
                  </a:extLst>
                </a:gridCol>
                <a:gridCol w="1325984">
                  <a:extLst>
                    <a:ext uri="{9D8B030D-6E8A-4147-A177-3AD203B41FA5}">
                      <a16:colId xmlns:a16="http://schemas.microsoft.com/office/drawing/2014/main" val="3980180186"/>
                    </a:ext>
                  </a:extLst>
                </a:gridCol>
              </a:tblGrid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From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To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Cost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8551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4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708568762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87261729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748638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3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589047240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833337603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289660818"/>
                  </a:ext>
                </a:extLst>
              </a:tr>
            </a:tbl>
          </a:graphicData>
        </a:graphic>
      </p:graphicFrame>
      <p:pic>
        <p:nvPicPr>
          <p:cNvPr id="32" name="pic">
            <a:extLst>
              <a:ext uri="{FF2B5EF4-FFF2-40B4-BE49-F238E27FC236}">
                <a16:creationId xmlns:a16="http://schemas.microsoft.com/office/drawing/2014/main" id="{71ADAFF7-2365-D110-4C92-430EBD3F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5122" y="1428750"/>
            <a:ext cx="5888878" cy="3154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BB242-4C74-3F0A-EAC3-48352521A859}"/>
              </a:ext>
            </a:extLst>
          </p:cNvPr>
          <p:cNvSpPr txBox="1"/>
          <p:nvPr/>
        </p:nvSpPr>
        <p:spPr>
          <a:xfrm>
            <a:off x="287765" y="4781460"/>
            <a:ext cx="116184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GB" sz="2400" b="1" dirty="0"/>
              <a:t>Calculate All Possible Tours</a:t>
            </a:r>
          </a:p>
          <a:p>
            <a:pPr algn="just">
              <a:buNone/>
            </a:pPr>
            <a:r>
              <a:rPr lang="en-GB" sz="2400" dirty="0"/>
              <a:t>There are </a:t>
            </a:r>
            <a:r>
              <a:rPr lang="en-GB" sz="2400" dirty="0">
                <a:highlight>
                  <a:srgbClr val="00FFFF"/>
                </a:highlight>
              </a:rPr>
              <a:t>(4-1)! = </a:t>
            </a:r>
            <a:r>
              <a:rPr lang="en-GB" sz="2400" b="1" dirty="0">
                <a:highlight>
                  <a:srgbClr val="00FFFF"/>
                </a:highlight>
              </a:rPr>
              <a:t>6 possible tours</a:t>
            </a:r>
            <a:r>
              <a:rPr lang="en-GB" sz="2400" dirty="0">
                <a:highlight>
                  <a:srgbClr val="00FFFF"/>
                </a:highlight>
              </a:rPr>
              <a:t> </a:t>
            </a:r>
            <a:r>
              <a:rPr lang="en-GB" sz="2400" dirty="0"/>
              <a:t>(because TSP tours treat ABCD and BCDA as same cycle).</a:t>
            </a:r>
          </a:p>
          <a:p>
            <a:pPr algn="just">
              <a:buNone/>
            </a:pPr>
            <a:r>
              <a:rPr lang="en-GB" sz="2400" b="1" dirty="0"/>
              <a:t>We start from 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12F64-E7DE-DDF8-F0A9-4F25DB277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73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A200-C763-0829-856F-5C34DB75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EEEB-31D6-0179-CE09-47E15350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Traveling Salesman Problem (TSP)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B76C83-5AD9-3B3A-8CD0-46D89196A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896496"/>
              </p:ext>
            </p:extLst>
          </p:nvPr>
        </p:nvGraphicFramePr>
        <p:xfrm>
          <a:off x="9553575" y="3544516"/>
          <a:ext cx="2419350" cy="28198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6450">
                  <a:extLst>
                    <a:ext uri="{9D8B030D-6E8A-4147-A177-3AD203B41FA5}">
                      <a16:colId xmlns:a16="http://schemas.microsoft.com/office/drawing/2014/main" val="74413429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44202237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980180186"/>
                    </a:ext>
                  </a:extLst>
                </a:gridCol>
              </a:tblGrid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From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To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Cost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51528551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4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708568762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87261729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7486387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3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589047240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833337603"/>
                  </a:ext>
                </a:extLst>
              </a:tr>
              <a:tr h="402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289660818"/>
                  </a:ext>
                </a:extLst>
              </a:tr>
            </a:tbl>
          </a:graphicData>
        </a:graphic>
      </p:graphicFrame>
      <p:pic>
        <p:nvPicPr>
          <p:cNvPr id="32" name="pic">
            <a:extLst>
              <a:ext uri="{FF2B5EF4-FFF2-40B4-BE49-F238E27FC236}">
                <a16:creationId xmlns:a16="http://schemas.microsoft.com/office/drawing/2014/main" id="{66F80358-FF89-90B2-66D4-65D81772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0363" y="934948"/>
            <a:ext cx="5022887" cy="2690571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03652A-0C70-7F01-6760-0E7FC5E12B5A}"/>
              </a:ext>
            </a:extLst>
          </p:cNvPr>
          <p:cNvSpPr txBox="1">
            <a:spLocks/>
          </p:cNvSpPr>
          <p:nvPr/>
        </p:nvSpPr>
        <p:spPr>
          <a:xfrm>
            <a:off x="287766" y="3181349"/>
            <a:ext cx="8484759" cy="3512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highlight>
                  <a:srgbClr val="00FFFF"/>
                </a:highlight>
              </a:rPr>
              <a:t>Route 1: </a:t>
            </a:r>
            <a:r>
              <a:rPr lang="en-US" b="1" dirty="0">
                <a:highlight>
                  <a:srgbClr val="00FFFF"/>
                </a:highlight>
              </a:rPr>
              <a:t>A → B → C → D → A  = 4 + 3 + 2 + 7 = 16</a:t>
            </a:r>
          </a:p>
          <a:p>
            <a:pPr marL="0" indent="0" algn="l">
              <a:buNone/>
            </a:pPr>
            <a:r>
              <a:rPr lang="en-US" dirty="0"/>
              <a:t>Route 2: </a:t>
            </a:r>
            <a:r>
              <a:rPr lang="en-US" b="1" dirty="0"/>
              <a:t>A → B → D → C → A = 4 + 5 + 2 + 6 = 17</a:t>
            </a:r>
          </a:p>
          <a:p>
            <a:pPr marL="0" indent="0">
              <a:buNone/>
            </a:pPr>
            <a:r>
              <a:rPr lang="en-US" dirty="0"/>
              <a:t>Route 3: </a:t>
            </a:r>
            <a:r>
              <a:rPr lang="en-US" b="1" dirty="0"/>
              <a:t>A → C → B → D → A = 6 + 3 + 5 + 7 = 21</a:t>
            </a:r>
          </a:p>
          <a:p>
            <a:pPr marL="0" indent="0">
              <a:buNone/>
            </a:pPr>
            <a:r>
              <a:rPr lang="en-US" dirty="0"/>
              <a:t>Route 4: </a:t>
            </a:r>
            <a:r>
              <a:rPr lang="en-US" b="1" dirty="0"/>
              <a:t>A → C → D → B → A = 6 + 2 + 5 + 4 = 17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Route 5: </a:t>
            </a:r>
            <a:r>
              <a:rPr lang="en-US" b="1" dirty="0"/>
              <a:t>A → D → B → C → A = 7 + 5 + 3 + 6 = 21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Route 6: </a:t>
            </a:r>
            <a:r>
              <a:rPr lang="en-US" b="1" dirty="0">
                <a:highlight>
                  <a:srgbClr val="00FFFF"/>
                </a:highlight>
              </a:rPr>
              <a:t>A → D → C → B → A = 7 + 2 + 3 + 4 = 16</a:t>
            </a:r>
            <a:endParaRPr lang="en-US" dirty="0">
              <a:highlight>
                <a:srgbClr val="00FFFF"/>
              </a:highlight>
            </a:endParaRPr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3392BD4-58F7-A57E-EC88-A7D8F78B4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01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E0066-0297-C6D8-A835-10F2A86A0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2D2A-07BB-43AE-2125-83828446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Traveling Salesman Problem (TSP)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0D61-4213-4226-5CED-FA081881B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How TSP Relates to Branch and Bound?</a:t>
            </a:r>
          </a:p>
          <a:p>
            <a:pPr marL="0" indent="0">
              <a:buNone/>
            </a:pPr>
            <a:r>
              <a:rPr lang="en-GB" dirty="0"/>
              <a:t>TSP is perfect for Branch and Bound because:</a:t>
            </a:r>
          </a:p>
          <a:p>
            <a:pPr lvl="1"/>
            <a:r>
              <a:rPr lang="en-GB" dirty="0"/>
              <a:t>Many possible tours</a:t>
            </a:r>
          </a:p>
          <a:p>
            <a:pPr lvl="1"/>
            <a:r>
              <a:rPr lang="en-GB" dirty="0"/>
              <a:t>Many tours can be eliminated early</a:t>
            </a:r>
          </a:p>
          <a:p>
            <a:pPr lvl="1"/>
            <a:r>
              <a:rPr lang="en-GB" dirty="0"/>
              <a:t>Bounding helps avoid unnecessary path exploration</a:t>
            </a:r>
          </a:p>
          <a:p>
            <a:pPr lvl="1"/>
            <a:r>
              <a:rPr lang="en-GB" dirty="0"/>
              <a:t>Guarantees optimal result efficiently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60601-13CD-D544-3382-5A37658CD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4007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752AD-2688-7C5E-3949-098F1CAB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A637-7DA6-ED0C-AC38-1367BC1A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1921-7A70-53DE-07AD-CE388B848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Apply Traveling Salesman Problem (TSP), </a:t>
            </a:r>
            <a:r>
              <a:rPr lang="en-US" noProof="0" dirty="0">
                <a:highlight>
                  <a:srgbClr val="C0C0C0"/>
                </a:highlight>
              </a:rPr>
              <a:t>Treat this graph as un-directed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5D195-F405-DEB2-CE3B-B95EEC6C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2050" name="Picture 2" descr="Travelling Salesman Problem (Greedy Approach)">
            <a:extLst>
              <a:ext uri="{FF2B5EF4-FFF2-40B4-BE49-F238E27FC236}">
                <a16:creationId xmlns:a16="http://schemas.microsoft.com/office/drawing/2014/main" id="{37A8EF41-532C-502C-9EA3-050900B6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24386"/>
            <a:ext cx="10983483" cy="4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57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Informed Search Algorithms - II: </a:t>
            </a:r>
            <a:endParaRPr lang="en-US" noProof="0" dirty="0"/>
          </a:p>
          <a:p>
            <a:pPr lvl="1"/>
            <a:r>
              <a:rPr lang="en-US" noProof="0" dirty="0"/>
              <a:t>Hill Climbing Search </a:t>
            </a:r>
          </a:p>
          <a:p>
            <a:pPr lvl="1"/>
            <a:r>
              <a:rPr lang="en-US" noProof="0" dirty="0"/>
              <a:t>Branch and Bound Technique </a:t>
            </a:r>
          </a:p>
          <a:p>
            <a:pPr lvl="1"/>
            <a:r>
              <a:rPr lang="en-US" noProof="0" dirty="0"/>
              <a:t>State Space Search - Eight Tile Puzzle Problem</a:t>
            </a:r>
          </a:p>
          <a:p>
            <a:pPr marL="0" indent="0">
              <a:buNone/>
            </a:pPr>
            <a:endParaRPr lang="en-US" b="1" noProof="0" dirty="0"/>
          </a:p>
          <a:p>
            <a:pPr marL="0" indent="0">
              <a:buNone/>
            </a:pPr>
            <a:r>
              <a:rPr lang="en-US" b="1" noProof="0" dirty="0"/>
              <a:t>Knowledge representation:</a:t>
            </a:r>
            <a:endParaRPr lang="en-US" noProof="0" dirty="0"/>
          </a:p>
          <a:p>
            <a:pPr lvl="1"/>
            <a:r>
              <a:rPr lang="en-US" noProof="0" dirty="0"/>
              <a:t>Introduction to Knowledge Representation (KR)</a:t>
            </a:r>
          </a:p>
          <a:p>
            <a:pPr lvl="1"/>
            <a:r>
              <a:rPr lang="en-US" noProof="0" dirty="0"/>
              <a:t>Propositional Logic in AI (Syntax, Equivalence and Rules of Inference)</a:t>
            </a:r>
          </a:p>
          <a:p>
            <a:pPr lvl="1"/>
            <a:r>
              <a:rPr lang="en-US" noProof="0" dirty="0"/>
              <a:t>First-Order Logic (FOL) - Predicate Logic &amp; Quantifiers</a:t>
            </a:r>
          </a:p>
          <a:p>
            <a:pPr lvl="1"/>
            <a:r>
              <a:rPr lang="en-US" noProof="0" dirty="0"/>
              <a:t>Unification Algorithm in Artificial Intelligence with example.</a:t>
            </a:r>
          </a:p>
          <a:p>
            <a:pPr lvl="1"/>
            <a:r>
              <a:rPr lang="en-US" noProof="0" dirty="0"/>
              <a:t>Forward and Backward Chaining</a:t>
            </a:r>
          </a:p>
          <a:p>
            <a:pPr lvl="1"/>
            <a:r>
              <a:rPr lang="en-US" noProof="0" dirty="0"/>
              <a:t>Constraint Satisfaction Problems (CSP)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noProof="0" smtClean="0"/>
              <a:pPr/>
              <a:t>2</a:t>
            </a:fld>
            <a:endParaRPr lang="en-US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3775-FEE5-3FC8-24F4-03EB3CF54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655762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State Space Search - Eight Tile Puzzle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8C5BF-F2E9-9488-864F-68CC5945E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2073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3254-59B2-3C7C-4FFF-146802BE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4A4D-67F3-6E9F-6286-F839D8BF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5F92-8144-B1F0-8516-781AF43C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State Space Search</a:t>
            </a:r>
            <a:r>
              <a:rPr lang="en-GB" dirty="0"/>
              <a:t> is a fundamental AI problem-solving method used for finding a sequence of actions that leads from a </a:t>
            </a:r>
            <a:r>
              <a:rPr lang="en-GB" b="1" dirty="0"/>
              <a:t>Start State</a:t>
            </a:r>
            <a:r>
              <a:rPr lang="en-GB" dirty="0"/>
              <a:t> to a </a:t>
            </a:r>
            <a:r>
              <a:rPr lang="en-GB" b="1" dirty="0"/>
              <a:t>Goal State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b="1" dirty="0"/>
              <a:t>What Is a State?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FFFF00"/>
                </a:highlight>
              </a:rPr>
              <a:t>A </a:t>
            </a:r>
            <a:r>
              <a:rPr lang="en-GB" b="1" dirty="0">
                <a:highlight>
                  <a:srgbClr val="FFFF00"/>
                </a:highlight>
              </a:rPr>
              <a:t>state</a:t>
            </a:r>
            <a:r>
              <a:rPr lang="en-GB" dirty="0">
                <a:highlight>
                  <a:srgbClr val="FFFF00"/>
                </a:highlight>
              </a:rPr>
              <a:t> is a specific situation or configuration of the problem.</a:t>
            </a:r>
          </a:p>
          <a:p>
            <a:pPr marL="457200" lvl="1" indent="0">
              <a:buNone/>
            </a:pPr>
            <a:r>
              <a:rPr lang="en-GB" dirty="0"/>
              <a:t>Example (8-Puzzle):</a:t>
            </a:r>
          </a:p>
          <a:p>
            <a:pPr marL="0" indent="0">
              <a:buNone/>
            </a:pPr>
            <a:r>
              <a:rPr lang="en-GB" b="1" dirty="0"/>
              <a:t>State Space</a:t>
            </a:r>
          </a:p>
          <a:p>
            <a:pPr marL="457200" lvl="1" indent="0">
              <a:buNone/>
            </a:pPr>
            <a:r>
              <a:rPr lang="en-GB" dirty="0"/>
              <a:t>The </a:t>
            </a:r>
            <a:r>
              <a:rPr lang="en-GB" b="1" dirty="0"/>
              <a:t>State Space</a:t>
            </a:r>
            <a:r>
              <a:rPr lang="en-GB" dirty="0"/>
              <a:t> is the set of </a:t>
            </a:r>
            <a:r>
              <a:rPr lang="en-GB" b="1" dirty="0"/>
              <a:t>all possible states</a:t>
            </a:r>
            <a:r>
              <a:rPr lang="en-GB" dirty="0"/>
              <a:t> that can be reached from the start state by applying legal actions.</a:t>
            </a:r>
          </a:p>
          <a:p>
            <a:pPr marL="457200" lvl="1" indent="0">
              <a:buNone/>
            </a:pPr>
            <a:r>
              <a:rPr lang="en-GB" dirty="0"/>
              <a:t>Think of it as a </a:t>
            </a:r>
            <a:r>
              <a:rPr lang="en-GB" b="1" dirty="0"/>
              <a:t>map of all possible moves</a:t>
            </a:r>
            <a:r>
              <a:rPr lang="en-GB" dirty="0"/>
              <a:t>, </a:t>
            </a:r>
            <a:r>
              <a:rPr lang="en-GB" dirty="0">
                <a:highlight>
                  <a:srgbClr val="C0C0C0"/>
                </a:highlight>
              </a:rPr>
              <a:t>including</a:t>
            </a:r>
            <a:r>
              <a:rPr lang="en-GB" dirty="0"/>
              <a:t>:</a:t>
            </a:r>
          </a:p>
          <a:p>
            <a:pPr lvl="2"/>
            <a:r>
              <a:rPr lang="en-GB" dirty="0">
                <a:highlight>
                  <a:srgbClr val="C0C0C0"/>
                </a:highlight>
              </a:rPr>
              <a:t>Start State</a:t>
            </a:r>
          </a:p>
          <a:p>
            <a:pPr lvl="2"/>
            <a:r>
              <a:rPr lang="en-GB" dirty="0">
                <a:highlight>
                  <a:srgbClr val="C0C0C0"/>
                </a:highlight>
              </a:rPr>
              <a:t>Intermediate States</a:t>
            </a:r>
          </a:p>
          <a:p>
            <a:pPr lvl="2"/>
            <a:r>
              <a:rPr lang="en-GB" dirty="0">
                <a:highlight>
                  <a:srgbClr val="C0C0C0"/>
                </a:highlight>
              </a:rPr>
              <a:t>Goal State</a:t>
            </a:r>
          </a:p>
          <a:p>
            <a:pPr marL="457200" lvl="1" indent="0">
              <a:buNone/>
            </a:pPr>
            <a:r>
              <a:rPr lang="en-GB" dirty="0"/>
              <a:t>For the 8-Puzzle, the maximum state space = </a:t>
            </a:r>
            <a:r>
              <a:rPr lang="en-GB" b="1" dirty="0"/>
              <a:t>9! (362,880 states)</a:t>
            </a:r>
            <a:r>
              <a:rPr lang="en-GB" dirty="0"/>
              <a:t>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3DE37-CDCB-A7AB-27BB-85DA09E6C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5" name="Picture 4" descr="Solving 8-Puzzle using A* Algorithm | Good Audience">
            <a:extLst>
              <a:ext uri="{FF2B5EF4-FFF2-40B4-BE49-F238E27FC236}">
                <a16:creationId xmlns:a16="http://schemas.microsoft.com/office/drawing/2014/main" id="{5E7DF8AD-04B6-4737-A6F1-95D35BEE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54" r="49370"/>
          <a:stretch>
            <a:fillRect/>
          </a:stretch>
        </p:blipFill>
        <p:spPr>
          <a:xfrm>
            <a:off x="9632556" y="1892883"/>
            <a:ext cx="2078226" cy="18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31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028D-53F6-21AB-FE1A-3E4E8F6C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1966-B3AA-DF89-D927-2827311B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DE44-E5C0-C99E-DE77-E463BC38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State Space Representation</a:t>
            </a:r>
          </a:p>
          <a:p>
            <a:pPr marL="0" indent="0">
              <a:buNone/>
            </a:pPr>
            <a:r>
              <a:rPr lang="en-GB" dirty="0"/>
              <a:t>     State space is represented as a </a:t>
            </a:r>
            <a:r>
              <a:rPr lang="en-GB" b="1" dirty="0"/>
              <a:t>search tree or graph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Nodes</a:t>
            </a:r>
            <a:r>
              <a:rPr lang="en-GB" dirty="0"/>
              <a:t> → States</a:t>
            </a:r>
          </a:p>
          <a:p>
            <a:pPr lvl="1"/>
            <a:r>
              <a:rPr lang="en-GB" b="1" dirty="0"/>
              <a:t>Edges</a:t>
            </a:r>
            <a:r>
              <a:rPr lang="en-GB" dirty="0"/>
              <a:t> → Actions that lead to new states</a:t>
            </a:r>
          </a:p>
          <a:p>
            <a:pPr lvl="1"/>
            <a:r>
              <a:rPr lang="en-GB" b="1" dirty="0"/>
              <a:t>Root</a:t>
            </a:r>
            <a:r>
              <a:rPr lang="en-GB" dirty="0"/>
              <a:t> → Start State</a:t>
            </a:r>
          </a:p>
          <a:p>
            <a:pPr lvl="1"/>
            <a:r>
              <a:rPr lang="en-GB" b="1" dirty="0"/>
              <a:t>Goal Node</a:t>
            </a:r>
            <a:r>
              <a:rPr lang="en-GB" dirty="0"/>
              <a:t> → Target configuration</a:t>
            </a:r>
          </a:p>
          <a:p>
            <a:pPr lvl="1"/>
            <a:endParaRPr lang="en-GB" sz="1600" dirty="0"/>
          </a:p>
          <a:p>
            <a:pPr marL="0" indent="0">
              <a:buNone/>
            </a:pPr>
            <a:r>
              <a:rPr lang="en-GB" b="1" dirty="0"/>
              <a:t>How State Space Search Works (Process)</a:t>
            </a:r>
          </a:p>
          <a:p>
            <a:pPr lvl="1"/>
            <a:r>
              <a:rPr lang="en-GB" dirty="0"/>
              <a:t>Start from </a:t>
            </a:r>
            <a:r>
              <a:rPr lang="en-GB" b="1" dirty="0"/>
              <a:t>initial state</a:t>
            </a:r>
            <a:endParaRPr lang="en-GB" dirty="0"/>
          </a:p>
          <a:p>
            <a:pPr lvl="1"/>
            <a:r>
              <a:rPr lang="en-GB" dirty="0"/>
              <a:t>Expand the node by applying all legal actions</a:t>
            </a:r>
          </a:p>
          <a:p>
            <a:pPr lvl="1"/>
            <a:r>
              <a:rPr lang="en-GB" dirty="0"/>
              <a:t>Generate </a:t>
            </a:r>
            <a:r>
              <a:rPr lang="en-GB" b="1" dirty="0"/>
              <a:t>successor states</a:t>
            </a:r>
            <a:endParaRPr lang="en-GB" dirty="0"/>
          </a:p>
          <a:p>
            <a:pPr lvl="1"/>
            <a:r>
              <a:rPr lang="en-GB" dirty="0"/>
              <a:t>Choose the next state based on the algorithm (BFS, DFS, A*, etc.)</a:t>
            </a:r>
          </a:p>
          <a:p>
            <a:pPr lvl="1"/>
            <a:r>
              <a:rPr lang="en-GB" dirty="0"/>
              <a:t>Continue until you reach the </a:t>
            </a:r>
            <a:r>
              <a:rPr lang="en-GB" b="1" dirty="0"/>
              <a:t>goal state</a:t>
            </a:r>
            <a:endParaRPr lang="en-GB" dirty="0"/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DB019-2E1E-11A4-B126-91FFDFD8F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38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DD61-895D-6A91-4EBA-D62A78E29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354F-67DE-D0FA-5090-EC619202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416E-14EF-E1A2-D00C-604783ED6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Components of State Space Search</a:t>
            </a:r>
          </a:p>
          <a:p>
            <a:pPr marL="0" indent="0">
              <a:buNone/>
            </a:pPr>
            <a:r>
              <a:rPr lang="en-GB" dirty="0"/>
              <a:t>Every State Space Search consists of:</a:t>
            </a:r>
          </a:p>
          <a:p>
            <a:pPr marL="457200" lvl="1" indent="0" algn="l">
              <a:buNone/>
            </a:pPr>
            <a:r>
              <a:rPr lang="en-GB" b="1" dirty="0"/>
              <a:t>(a) Initial State: </a:t>
            </a:r>
            <a:r>
              <a:rPr lang="en-GB" dirty="0"/>
              <a:t>Where the problem starts.</a:t>
            </a:r>
          </a:p>
          <a:p>
            <a:pPr marL="457200" lvl="1" indent="0" algn="l">
              <a:buNone/>
            </a:pPr>
            <a:endParaRPr lang="en-GB" sz="1600" b="1" dirty="0"/>
          </a:p>
          <a:p>
            <a:pPr marL="457200" lvl="1" indent="0" algn="l">
              <a:buNone/>
            </a:pPr>
            <a:r>
              <a:rPr lang="en-GB" b="1" dirty="0"/>
              <a:t>(b) Actions / Operators: </a:t>
            </a:r>
            <a:r>
              <a:rPr lang="en-GB" dirty="0"/>
              <a:t>Legal operations that change the state. Example: Move blank tile (UP / DOWN / LEFT / RIGHT).</a:t>
            </a:r>
          </a:p>
          <a:p>
            <a:pPr marL="457200" lvl="1" indent="0" algn="l">
              <a:buNone/>
            </a:pPr>
            <a:endParaRPr lang="en-GB" sz="1600" b="1" dirty="0"/>
          </a:p>
          <a:p>
            <a:pPr marL="457200" lvl="1" indent="0" algn="l">
              <a:buNone/>
            </a:pPr>
            <a:r>
              <a:rPr lang="en-GB" b="1" dirty="0"/>
              <a:t>(c) Successor Function: </a:t>
            </a:r>
            <a:r>
              <a:rPr lang="en-GB" dirty="0"/>
              <a:t>A function that generates </a:t>
            </a:r>
            <a:r>
              <a:rPr lang="en-GB" b="1" dirty="0"/>
              <a:t>new states</a:t>
            </a:r>
            <a:r>
              <a:rPr lang="en-GB" dirty="0"/>
              <a:t> from current state by applying actions.</a:t>
            </a:r>
          </a:p>
          <a:p>
            <a:pPr marL="457200" lvl="1" indent="0" algn="l">
              <a:buNone/>
            </a:pPr>
            <a:endParaRPr lang="en-GB" sz="1600" b="1" dirty="0"/>
          </a:p>
          <a:p>
            <a:pPr marL="457200" lvl="1" indent="0" algn="l">
              <a:buNone/>
            </a:pPr>
            <a:r>
              <a:rPr lang="en-GB" b="1" dirty="0"/>
              <a:t>(d) Goal Test: </a:t>
            </a:r>
            <a:r>
              <a:rPr lang="en-GB" dirty="0"/>
              <a:t>Checks if the state = desired final condition.</a:t>
            </a:r>
          </a:p>
          <a:p>
            <a:pPr marL="457200" lvl="1" indent="0" algn="l">
              <a:buNone/>
            </a:pPr>
            <a:endParaRPr lang="en-GB" sz="1600" b="1" dirty="0"/>
          </a:p>
          <a:p>
            <a:pPr marL="457200" lvl="1" indent="0" algn="l">
              <a:buNone/>
            </a:pPr>
            <a:r>
              <a:rPr lang="en-GB" b="1" dirty="0"/>
              <a:t>(e) Path Cost </a:t>
            </a:r>
            <a:r>
              <a:rPr lang="en-GB" dirty="0"/>
              <a:t>(optional): Cost of reaching the goal.</a:t>
            </a:r>
            <a:br>
              <a:rPr lang="en-GB" dirty="0"/>
            </a:br>
            <a:endParaRPr lang="en-GB" dirty="0"/>
          </a:p>
          <a:p>
            <a:pPr marL="457200" lvl="1" indent="0" algn="l">
              <a:buNone/>
            </a:pPr>
            <a:r>
              <a:rPr lang="en-GB" dirty="0"/>
              <a:t>Used in Uniform Cost Search, A*, etc.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E9C60-76CE-5A3B-07B1-AF5866C38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003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9BC9E-8A18-4CB8-6B56-21619B0C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B9AB-95A0-E7BE-F0E5-7D82E7DD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B6B0-485A-E6E2-B90B-50969B60B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Real-Life Examples of State Space Search</a:t>
            </a:r>
          </a:p>
          <a:p>
            <a:pPr marL="457200" lvl="1" indent="0">
              <a:buNone/>
            </a:pPr>
            <a:r>
              <a:rPr lang="en-GB" b="1" dirty="0"/>
              <a:t>Example 1: Navigation (Google Maps)</a:t>
            </a:r>
          </a:p>
          <a:p>
            <a:pPr lvl="2"/>
            <a:r>
              <a:rPr lang="en-GB" dirty="0"/>
              <a:t>State = location</a:t>
            </a:r>
          </a:p>
          <a:p>
            <a:pPr lvl="2"/>
            <a:r>
              <a:rPr lang="en-GB" dirty="0"/>
              <a:t>Operators = move to </a:t>
            </a:r>
            <a:r>
              <a:rPr lang="en-GB" dirty="0" err="1"/>
              <a:t>neighboring</a:t>
            </a:r>
            <a:r>
              <a:rPr lang="en-GB" dirty="0"/>
              <a:t> roads</a:t>
            </a:r>
          </a:p>
          <a:p>
            <a:pPr lvl="2"/>
            <a:r>
              <a:rPr lang="en-GB" dirty="0"/>
              <a:t>Goal = destination</a:t>
            </a:r>
          </a:p>
          <a:p>
            <a:pPr lvl="2"/>
            <a:r>
              <a:rPr lang="en-GB" dirty="0"/>
              <a:t>Algorithm = A* search</a:t>
            </a:r>
          </a:p>
          <a:p>
            <a:pPr marL="457200" lvl="1" indent="0">
              <a:buNone/>
            </a:pPr>
            <a:r>
              <a:rPr lang="en-GB" b="1" dirty="0"/>
              <a:t>Example 2: Puzzle Solving (8-Puzzle, 15-Puzzle)</a:t>
            </a:r>
          </a:p>
          <a:p>
            <a:pPr lvl="2"/>
            <a:r>
              <a:rPr lang="en-GB" dirty="0"/>
              <a:t>State = tile arrangement</a:t>
            </a:r>
          </a:p>
          <a:p>
            <a:pPr lvl="2"/>
            <a:r>
              <a:rPr lang="en-GB" dirty="0"/>
              <a:t>Operators = tile moves</a:t>
            </a:r>
          </a:p>
          <a:p>
            <a:pPr marL="457200" lvl="1" indent="0">
              <a:buNone/>
            </a:pPr>
            <a:r>
              <a:rPr lang="en-GB" b="1" dirty="0"/>
              <a:t>Example 3: Robot Path Planning</a:t>
            </a:r>
          </a:p>
          <a:p>
            <a:pPr lvl="2"/>
            <a:r>
              <a:rPr lang="en-GB" dirty="0"/>
              <a:t>State = robot position</a:t>
            </a:r>
          </a:p>
          <a:p>
            <a:pPr lvl="2"/>
            <a:r>
              <a:rPr lang="en-GB" dirty="0"/>
              <a:t>Goal = reach destination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2F546-17A0-B0D9-129A-91A912FF7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5870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3241-6A39-2DD7-931C-9BC18CDF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 - Eight Tile Puzzle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B2E21-035A-4D96-99C0-35423CFA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Eight Tile Puzzle</a:t>
            </a:r>
            <a:r>
              <a:rPr lang="en-GB" dirty="0"/>
              <a:t> (also called </a:t>
            </a:r>
            <a:r>
              <a:rPr lang="en-GB" b="1" dirty="0"/>
              <a:t>8-Puzzle</a:t>
            </a:r>
            <a:r>
              <a:rPr lang="en-GB" dirty="0"/>
              <a:t>) is a classic problem in </a:t>
            </a:r>
            <a:r>
              <a:rPr lang="en-GB" b="1" dirty="0"/>
              <a:t>Artificial Intelligence</a:t>
            </a:r>
            <a:r>
              <a:rPr lang="en-GB" dirty="0"/>
              <a:t> used to explain </a:t>
            </a:r>
            <a:r>
              <a:rPr lang="en-GB" b="1" dirty="0"/>
              <a:t>state-space search</a:t>
            </a:r>
            <a:r>
              <a:rPr lang="en-GB" dirty="0"/>
              <a:t>, </a:t>
            </a:r>
            <a:r>
              <a:rPr lang="en-GB" b="1" dirty="0"/>
              <a:t>heuristic search</a:t>
            </a:r>
            <a:r>
              <a:rPr lang="en-GB" dirty="0"/>
              <a:t>, and </a:t>
            </a:r>
            <a:r>
              <a:rPr lang="en-GB" b="1" dirty="0"/>
              <a:t>problem-solving algorithms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consists of: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3 × 3 board</a:t>
            </a:r>
            <a:endParaRPr lang="en-GB" dirty="0"/>
          </a:p>
          <a:p>
            <a:pPr lvl="1"/>
            <a:r>
              <a:rPr lang="en-GB" b="1" dirty="0"/>
              <a:t>8 numbered tiles</a:t>
            </a:r>
            <a:r>
              <a:rPr lang="en-GB" dirty="0"/>
              <a:t> (1 to 8)</a:t>
            </a:r>
          </a:p>
          <a:p>
            <a:pPr lvl="1"/>
            <a:r>
              <a:rPr lang="en-GB" b="1" dirty="0"/>
              <a:t>1 empty space</a:t>
            </a:r>
            <a:r>
              <a:rPr lang="en-GB" dirty="0"/>
              <a:t> (blank)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The “Eight Tile Puzzle” can be solved using </a:t>
            </a:r>
            <a:r>
              <a:rPr lang="en-GB" noProof="0" dirty="0">
                <a:highlight>
                  <a:srgbClr val="C0C0C0"/>
                </a:highlight>
              </a:rPr>
              <a:t>A* (A-star)</a:t>
            </a:r>
            <a:r>
              <a:rPr lang="en-GB" noProof="0" dirty="0"/>
              <a:t> or </a:t>
            </a:r>
            <a:r>
              <a:rPr lang="en-GB" noProof="0" dirty="0">
                <a:highlight>
                  <a:srgbClr val="00FFFF"/>
                </a:highlight>
              </a:rPr>
              <a:t>Best First Search (BFS)</a:t>
            </a:r>
            <a:r>
              <a:rPr lang="en-GB" noProof="0" dirty="0"/>
              <a:t> by treating it as a state-space search problem. The process involves defining the problem’s states, creating a heuristic function (like Manhattan distance) to estimate the cost to the goal, and then systematically exploring possible moves from the initial state until the goal state is reached. 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F2C0E-B81E-FEA3-9AAE-2A1204AA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5" name="Picture 4" descr="Solving 8-Puzzle using A* Algorithm | Good Audience">
            <a:extLst>
              <a:ext uri="{FF2B5EF4-FFF2-40B4-BE49-F238E27FC236}">
                <a16:creationId xmlns:a16="http://schemas.microsoft.com/office/drawing/2014/main" id="{DB8EDA0D-0614-2F98-349F-0AB20222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54" y="1693420"/>
            <a:ext cx="4508733" cy="24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0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BCA10-61BB-8E11-E254-5608CEDAD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106D-105B-1D55-450E-7898F54B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 - Eight Tile Puzzle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A86C-DC24-E103-F0CD-84A8764E2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Why This Problem Is Important in AI</a:t>
            </a:r>
          </a:p>
          <a:p>
            <a:pPr marL="457200" lvl="1" indent="0">
              <a:buNone/>
            </a:pPr>
            <a:r>
              <a:rPr lang="en-GB" dirty="0"/>
              <a:t>The 8-Puzzle teaches:</a:t>
            </a:r>
          </a:p>
          <a:p>
            <a:pPr lvl="1"/>
            <a:r>
              <a:rPr lang="en-GB" dirty="0"/>
              <a:t>State space representation</a:t>
            </a:r>
          </a:p>
          <a:p>
            <a:pPr lvl="1"/>
            <a:r>
              <a:rPr lang="en-GB" dirty="0"/>
              <a:t>Node expansion and branching</a:t>
            </a:r>
          </a:p>
          <a:p>
            <a:pPr lvl="1"/>
            <a:r>
              <a:rPr lang="en-GB" dirty="0"/>
              <a:t>Problem formulation (state, goal, operators)</a:t>
            </a:r>
          </a:p>
          <a:p>
            <a:pPr lvl="1"/>
            <a:r>
              <a:rPr lang="en-GB" dirty="0"/>
              <a:t>Searching vs. path cost</a:t>
            </a:r>
          </a:p>
          <a:p>
            <a:pPr lvl="1"/>
            <a:r>
              <a:rPr lang="en-GB" dirty="0"/>
              <a:t>Heuristic design</a:t>
            </a:r>
          </a:p>
          <a:p>
            <a:pPr lvl="1"/>
            <a:r>
              <a:rPr lang="en-GB" dirty="0"/>
              <a:t>Optimal vs. near-optimal solutions</a:t>
            </a:r>
          </a:p>
          <a:p>
            <a:pPr lvl="1"/>
            <a:r>
              <a:rPr lang="en-GB" dirty="0"/>
              <a:t>Time &amp; space complexity analysis</a:t>
            </a:r>
          </a:p>
          <a:p>
            <a:pPr lvl="1"/>
            <a:r>
              <a:rPr lang="en-GB" dirty="0"/>
              <a:t>It is a standard benchmark for comparing search strategies.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C401F-9310-3777-82FF-263DA6D99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390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ADC05-2DB2-2E62-973E-3951D12C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615C32-1859-8200-5BCD-2184223D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01"/>
          <a:stretch>
            <a:fillRect/>
          </a:stretch>
        </p:blipFill>
        <p:spPr>
          <a:xfrm>
            <a:off x="1978090" y="960121"/>
            <a:ext cx="8706577" cy="4930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9B32AC-FC1C-634F-6245-60DCFA16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State Space Search - Eight Tile Puzzle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7F9F-8E03-C2EA-72CC-52DD30CC7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noProof="0" dirty="0"/>
          </a:p>
          <a:p>
            <a:endParaRPr lang="en-US" dirty="0"/>
          </a:p>
          <a:p>
            <a:endParaRPr lang="en-US" noProof="0" dirty="0"/>
          </a:p>
          <a:p>
            <a:endParaRPr lang="en-US" dirty="0"/>
          </a:p>
          <a:p>
            <a:endParaRPr lang="en-US" noProof="0" dirty="0"/>
          </a:p>
          <a:p>
            <a:endParaRPr lang="en-US" dirty="0"/>
          </a:p>
          <a:p>
            <a:endParaRPr lang="en-US" noProof="0" dirty="0"/>
          </a:p>
          <a:p>
            <a:endParaRPr lang="en-US" dirty="0"/>
          </a:p>
          <a:p>
            <a:endParaRPr lang="en-US" noProof="0" dirty="0"/>
          </a:p>
          <a:p>
            <a:endParaRPr lang="en-US" noProof="0" dirty="0"/>
          </a:p>
          <a:p>
            <a:endParaRPr lang="en-US" dirty="0"/>
          </a:p>
          <a:p>
            <a:pPr marL="0" indent="0">
              <a:buNone/>
            </a:pPr>
            <a:r>
              <a:rPr lang="en-US" noProof="0" dirty="0">
                <a:highlight>
                  <a:srgbClr val="FFFF00"/>
                </a:highlight>
              </a:rPr>
              <a:t>Video Link: </a:t>
            </a:r>
            <a:r>
              <a:rPr lang="en-GB" dirty="0">
                <a:hlinkClick r:id="rId3"/>
              </a:rPr>
              <a:t>Solution to 8 Puzzle problems using the Best First Search (BFS) Algorithm in Artificial Intelligence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A029-73BB-F1AE-3DA4-F6065DD9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7575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A6AC-2BA2-6049-9497-3DA886E34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Knowledge Representation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F8125-4C7B-4404-E2D7-E81510B42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1260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B64A-6A6D-BE89-7C41-83AEAD67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 (KR)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6797F-F2FB-D6A0-9D8B-5921199F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Knowledge Representation (KR)</a:t>
            </a:r>
            <a:r>
              <a:rPr lang="en-GB" dirty="0"/>
              <a:t> is a branch of Artificial Intelligence that focuses on </a:t>
            </a:r>
            <a:r>
              <a:rPr lang="en-GB" b="1" dirty="0"/>
              <a:t>how to store, organize, and represent knowledge</a:t>
            </a:r>
            <a:r>
              <a:rPr lang="en-GB" dirty="0"/>
              <a:t> in a way that a computer (AI system) can </a:t>
            </a:r>
            <a:r>
              <a:rPr lang="en-GB" b="1" dirty="0"/>
              <a:t>understand, reason, and use it</a:t>
            </a:r>
            <a:r>
              <a:rPr lang="en-GB" dirty="0"/>
              <a:t> to make decisions.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dirty="0"/>
              <a:t>In simple words: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KR = </a:t>
            </a:r>
            <a:r>
              <a:rPr lang="en-GB" dirty="0"/>
              <a:t>How to put human knowledge into a format that a machine can use.</a:t>
            </a:r>
          </a:p>
          <a:p>
            <a:pPr marL="0" indent="0">
              <a:buNone/>
            </a:pPr>
            <a:r>
              <a:rPr lang="en-GB" b="1" dirty="0"/>
              <a:t>Goals of KR</a:t>
            </a:r>
          </a:p>
          <a:p>
            <a:pPr lvl="1"/>
            <a:r>
              <a:rPr lang="en-GB" dirty="0"/>
              <a:t>Make knowledge </a:t>
            </a:r>
            <a:r>
              <a:rPr lang="en-GB" dirty="0">
                <a:highlight>
                  <a:srgbClr val="B2B3AD"/>
                </a:highlight>
              </a:rPr>
              <a:t>usable by machines</a:t>
            </a:r>
          </a:p>
          <a:p>
            <a:pPr lvl="1"/>
            <a:r>
              <a:rPr lang="en-GB" dirty="0"/>
              <a:t>Allow reasoning (AI can derive new facts from known facts)</a:t>
            </a:r>
          </a:p>
          <a:p>
            <a:pPr lvl="1"/>
            <a:r>
              <a:rPr lang="en-GB" dirty="0"/>
              <a:t>Organize knowledge efficiently</a:t>
            </a:r>
          </a:p>
          <a:p>
            <a:pPr lvl="1"/>
            <a:r>
              <a:rPr lang="en-GB" dirty="0"/>
              <a:t>Model real-world problems</a:t>
            </a:r>
          </a:p>
          <a:p>
            <a:pPr lvl="1"/>
            <a:r>
              <a:rPr lang="en-GB" dirty="0"/>
              <a:t>Handle incomplete, uncertain, or fuzzy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5822C-DEE9-A293-4B4B-257A4DC5C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69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7583-980E-4A0B-2CEA-5D178AF2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Hill Climbing Search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2F7-61EA-F92F-BF76-71C37D2FA9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6328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4228-E6A8-4B20-51B0-158A9590F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2DEA-ABF6-72BE-0E88-95B2860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 (KR)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A520-66BA-0649-DB80-DA73AAA5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Why Do We Need Knowledge Representation?</a:t>
            </a:r>
          </a:p>
          <a:p>
            <a:pPr marL="0" indent="0">
              <a:buNone/>
            </a:pPr>
            <a:r>
              <a:rPr lang="en-GB" dirty="0"/>
              <a:t>Humans understand things naturally, but computers do not. To make AI work intelligently, we must represent knowledge such as:</a:t>
            </a:r>
          </a:p>
          <a:p>
            <a:pPr lvl="1"/>
            <a:r>
              <a:rPr lang="en-GB" dirty="0"/>
              <a:t>Facts</a:t>
            </a:r>
          </a:p>
          <a:p>
            <a:pPr lvl="1"/>
            <a:r>
              <a:rPr lang="en-GB" dirty="0"/>
              <a:t>Rules</a:t>
            </a:r>
          </a:p>
          <a:p>
            <a:pPr lvl="1"/>
            <a:r>
              <a:rPr lang="en-GB" dirty="0"/>
              <a:t>Relationships</a:t>
            </a:r>
          </a:p>
          <a:p>
            <a:pPr lvl="1"/>
            <a:r>
              <a:rPr lang="en-GB" dirty="0"/>
              <a:t>Concepts</a:t>
            </a:r>
          </a:p>
          <a:p>
            <a:pPr lvl="1"/>
            <a:r>
              <a:rPr lang="en-GB" dirty="0"/>
              <a:t>Procedures</a:t>
            </a:r>
          </a:p>
          <a:p>
            <a:pPr lvl="1"/>
            <a:r>
              <a:rPr lang="en-GB" dirty="0"/>
              <a:t>Logic</a:t>
            </a:r>
          </a:p>
          <a:p>
            <a:pPr marL="0" indent="0">
              <a:buNone/>
            </a:pPr>
            <a:r>
              <a:rPr lang="en-GB" dirty="0"/>
              <a:t>KR makes it possible for machines to:</a:t>
            </a:r>
          </a:p>
          <a:p>
            <a:pPr lvl="1"/>
            <a:r>
              <a:rPr lang="en-GB" dirty="0"/>
              <a:t>Understand a situation</a:t>
            </a:r>
          </a:p>
          <a:p>
            <a:pPr lvl="1"/>
            <a:r>
              <a:rPr lang="en-GB" dirty="0"/>
              <a:t>Reason like humans</a:t>
            </a:r>
          </a:p>
          <a:p>
            <a:pPr lvl="1"/>
            <a:r>
              <a:rPr lang="en-GB" dirty="0"/>
              <a:t>Solve problems</a:t>
            </a:r>
          </a:p>
          <a:p>
            <a:pPr lvl="1"/>
            <a:r>
              <a:rPr lang="en-GB" dirty="0"/>
              <a:t>Answer questions</a:t>
            </a:r>
          </a:p>
          <a:p>
            <a:pPr lvl="1"/>
            <a:r>
              <a:rPr lang="en-GB" dirty="0"/>
              <a:t>Make predictions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0969F-97F6-117A-9BF0-8D2F2164F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10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DE71-6A02-7304-409F-7CE5A96B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196A-22E6-9168-B8EB-44708554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 (KR)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53DB-48E5-B556-6628-B66B0573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Approaches of Knowledge Representation</a:t>
            </a:r>
          </a:p>
          <a:p>
            <a:pPr marL="0" indent="0">
              <a:buNone/>
            </a:pPr>
            <a:r>
              <a:rPr lang="en-GB" dirty="0"/>
              <a:t>These are the major KR techniques (covered later in detail):</a:t>
            </a:r>
          </a:p>
          <a:p>
            <a:pPr marL="457200" lvl="1" indent="0">
              <a:buNone/>
            </a:pPr>
            <a:r>
              <a:rPr lang="en-GB" b="1" dirty="0"/>
              <a:t>1. Logical Representation (Propositional &amp; Predicate Logic)</a:t>
            </a:r>
          </a:p>
          <a:p>
            <a:pPr lvl="2"/>
            <a:r>
              <a:rPr lang="en-GB" dirty="0"/>
              <a:t>Uses logic, facts, and rules.</a:t>
            </a:r>
          </a:p>
          <a:p>
            <a:pPr marL="457200" lvl="1" indent="0">
              <a:buNone/>
            </a:pPr>
            <a:r>
              <a:rPr lang="en-GB" b="1" dirty="0"/>
              <a:t>2. Semantic Networks</a:t>
            </a:r>
          </a:p>
          <a:p>
            <a:pPr lvl="2"/>
            <a:r>
              <a:rPr lang="en-GB" dirty="0"/>
              <a:t>Graph-based representation using nodes and links.</a:t>
            </a:r>
          </a:p>
          <a:p>
            <a:pPr marL="457200" lvl="1" indent="0">
              <a:buNone/>
            </a:pPr>
            <a:r>
              <a:rPr lang="en-GB" b="1" dirty="0"/>
              <a:t>3. Frames</a:t>
            </a:r>
          </a:p>
          <a:p>
            <a:pPr lvl="2"/>
            <a:r>
              <a:rPr lang="en-GB" dirty="0"/>
              <a:t>Data structures with slots &amp; values.</a:t>
            </a:r>
          </a:p>
          <a:p>
            <a:pPr marL="457200" lvl="1" indent="0">
              <a:buNone/>
            </a:pPr>
            <a:r>
              <a:rPr lang="en-GB" b="1" dirty="0"/>
              <a:t>4. Production Rules</a:t>
            </a:r>
          </a:p>
          <a:p>
            <a:pPr lvl="2"/>
            <a:r>
              <a:rPr lang="en-GB" dirty="0"/>
              <a:t>IF–THEN rules.</a:t>
            </a:r>
          </a:p>
          <a:p>
            <a:pPr marL="457200" lvl="1" indent="0">
              <a:buNone/>
            </a:pPr>
            <a:r>
              <a:rPr lang="en-GB" b="1" dirty="0"/>
              <a:t>5. Ontologies</a:t>
            </a:r>
          </a:p>
          <a:p>
            <a:pPr lvl="2"/>
            <a:r>
              <a:rPr lang="en-GB" dirty="0"/>
              <a:t>Hierarchical knowledge for domains (used in the Semantic Web).</a:t>
            </a:r>
          </a:p>
          <a:p>
            <a:pPr marL="457200" lvl="1" indent="0">
              <a:buNone/>
            </a:pPr>
            <a:r>
              <a:rPr lang="en-GB" b="1" dirty="0"/>
              <a:t>6. Scripts</a:t>
            </a:r>
          </a:p>
          <a:p>
            <a:pPr lvl="2"/>
            <a:r>
              <a:rPr lang="en-GB" dirty="0"/>
              <a:t>Represent real-world sequences of events.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3F44C-AAED-0202-D3A9-6FA16F126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72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5087-A763-925A-F9CC-B2D6BF19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Propositional Logic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5E81-EAEE-FB4F-D06B-F273628F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Propositional Logic is a logic system used in AI to </a:t>
            </a:r>
            <a:r>
              <a:rPr lang="en-GB" b="1" dirty="0"/>
              <a:t>represent facts</a:t>
            </a:r>
            <a:r>
              <a:rPr lang="en-GB" dirty="0"/>
              <a:t> about the world using simple statements (propositions) that are either </a:t>
            </a:r>
            <a:r>
              <a:rPr lang="en-GB" b="1" dirty="0"/>
              <a:t>True</a:t>
            </a:r>
            <a:r>
              <a:rPr lang="en-GB" dirty="0"/>
              <a:t> or </a:t>
            </a:r>
            <a:r>
              <a:rPr lang="en-GB" b="1" dirty="0"/>
              <a:t>False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helps an intelligent system to:</a:t>
            </a:r>
          </a:p>
          <a:p>
            <a:pPr lvl="1"/>
            <a:r>
              <a:rPr lang="en-GB" dirty="0"/>
              <a:t>Represent knowledge in a structured way</a:t>
            </a:r>
          </a:p>
          <a:p>
            <a:pPr lvl="1"/>
            <a:r>
              <a:rPr lang="en-GB" dirty="0"/>
              <a:t>Reason and make logical decisions</a:t>
            </a:r>
          </a:p>
          <a:p>
            <a:pPr lvl="1"/>
            <a:r>
              <a:rPr lang="en-GB" dirty="0"/>
              <a:t>Derive new facts from known facts</a:t>
            </a:r>
          </a:p>
          <a:p>
            <a:pPr marL="0" indent="0">
              <a:buNone/>
            </a:pPr>
            <a:r>
              <a:rPr lang="en-GB" dirty="0"/>
              <a:t>Examples of propositions:</a:t>
            </a:r>
          </a:p>
          <a:p>
            <a:pPr lvl="1"/>
            <a:r>
              <a:rPr lang="en-GB" dirty="0"/>
              <a:t>“It is raining” → True/False</a:t>
            </a:r>
          </a:p>
          <a:p>
            <a:pPr lvl="1"/>
            <a:r>
              <a:rPr lang="en-GB" dirty="0"/>
              <a:t>“The robot is in room A” → True/False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FF1EA-18ED-C1FA-F012-7E5E0AEA1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4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5D7C-2C50-B9B7-0E02-A9180830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F49B-3796-5417-4D61-568665BD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Propositional Logic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8EA1-8D00-904E-8D89-2EF1B71CB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1. Syntax of Propositional Logic</a:t>
            </a:r>
          </a:p>
          <a:p>
            <a:pPr marL="0" indent="0">
              <a:buNone/>
            </a:pPr>
            <a:r>
              <a:rPr lang="en-US" dirty="0"/>
              <a:t>Syntax defines </a:t>
            </a:r>
            <a:r>
              <a:rPr lang="en-US" b="1" dirty="0"/>
              <a:t>how valid statements are formed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Basic Components</a:t>
            </a:r>
          </a:p>
          <a:p>
            <a:pPr lvl="1"/>
            <a:r>
              <a:rPr lang="en-US" b="1" dirty="0"/>
              <a:t>Propositions / Variables: </a:t>
            </a:r>
            <a:r>
              <a:rPr lang="en-US" dirty="0"/>
              <a:t>A, B, C … (represent facts)</a:t>
            </a:r>
          </a:p>
          <a:p>
            <a:pPr lvl="1"/>
            <a:r>
              <a:rPr lang="en-US" b="1" dirty="0"/>
              <a:t>Logical Connectives:</a:t>
            </a:r>
            <a:endParaRPr lang="en-US" dirty="0"/>
          </a:p>
          <a:p>
            <a:pPr lvl="2"/>
            <a:r>
              <a:rPr lang="en-US" b="1" dirty="0"/>
              <a:t>NOT (¬ or ~)</a:t>
            </a:r>
            <a:endParaRPr lang="en-US" dirty="0"/>
          </a:p>
          <a:p>
            <a:pPr lvl="2"/>
            <a:r>
              <a:rPr lang="en-US" b="1" dirty="0"/>
              <a:t>AND (∧)</a:t>
            </a:r>
            <a:endParaRPr lang="en-US" dirty="0"/>
          </a:p>
          <a:p>
            <a:pPr lvl="2"/>
            <a:r>
              <a:rPr lang="en-US" b="1" dirty="0"/>
              <a:t>OR (∨)</a:t>
            </a:r>
            <a:endParaRPr lang="en-US" dirty="0"/>
          </a:p>
          <a:p>
            <a:pPr lvl="2"/>
            <a:r>
              <a:rPr lang="en-US" b="1" dirty="0"/>
              <a:t>IMPLIES (→)</a:t>
            </a:r>
            <a:endParaRPr lang="en-US" dirty="0"/>
          </a:p>
          <a:p>
            <a:pPr lvl="2"/>
            <a:r>
              <a:rPr lang="en-US" b="1" dirty="0"/>
              <a:t>BICONDITIONAL (↔)</a:t>
            </a:r>
            <a:endParaRPr lang="en-US" dirty="0"/>
          </a:p>
          <a:p>
            <a:pPr lvl="1" algn="l"/>
            <a:r>
              <a:rPr lang="en-US" b="1" dirty="0"/>
              <a:t>Parentheses: </a:t>
            </a:r>
            <a:r>
              <a:rPr lang="en-US" dirty="0"/>
              <a:t>Used to group expressions</a:t>
            </a:r>
            <a:br>
              <a:rPr lang="en-US" dirty="0"/>
            </a:br>
            <a:r>
              <a:rPr lang="en-US" dirty="0"/>
              <a:t>e.g., (A ∧ B) → 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20020-43C8-1E52-D483-1D8EE282A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76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32BF-84B2-18FB-71A6-65DD5160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3215-302D-31DD-FBEE-F3F5B5D3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Propositional Logic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EF34-923A-9E7A-08C5-6CA97E6E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2. Semantics (Meaning)</a:t>
            </a:r>
          </a:p>
          <a:p>
            <a:pPr marL="0" indent="0">
              <a:buNone/>
            </a:pPr>
            <a:r>
              <a:rPr lang="en-GB" dirty="0"/>
              <a:t>Semantics define how to determine </a:t>
            </a:r>
            <a:r>
              <a:rPr lang="en-GB" b="1" dirty="0"/>
              <a:t>Truth Values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Example:</a:t>
            </a:r>
          </a:p>
          <a:p>
            <a:r>
              <a:rPr lang="en-GB" dirty="0"/>
              <a:t>Let</a:t>
            </a:r>
          </a:p>
          <a:p>
            <a:pPr lvl="1"/>
            <a:r>
              <a:rPr lang="en-GB" dirty="0"/>
              <a:t>A = “It is raining.” = True</a:t>
            </a:r>
          </a:p>
          <a:p>
            <a:pPr lvl="1"/>
            <a:r>
              <a:rPr lang="en-GB" dirty="0"/>
              <a:t>B = “The ground is wet.” = True</a:t>
            </a:r>
          </a:p>
          <a:p>
            <a:r>
              <a:rPr lang="en-GB" dirty="0"/>
              <a:t>Then</a:t>
            </a:r>
          </a:p>
          <a:p>
            <a:pPr lvl="1"/>
            <a:r>
              <a:rPr lang="en-GB" dirty="0"/>
              <a:t>A ∧ B = True</a:t>
            </a:r>
          </a:p>
          <a:p>
            <a:pPr lvl="1"/>
            <a:r>
              <a:rPr lang="en-GB" dirty="0"/>
              <a:t>A → B = True</a:t>
            </a:r>
          </a:p>
          <a:p>
            <a:pPr lvl="1"/>
            <a:r>
              <a:rPr lang="en-GB" dirty="0"/>
              <a:t>A ∨ False = True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54963-4798-EA1E-0B15-6CAC7A69E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7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9CE08-71E6-BDFA-F920-59538DE5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A753-80D2-31D6-08FE-B431DE65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Propositional Logic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41D8-C931-DA08-7423-029DEC8A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3. Logical Equivalence</a:t>
            </a:r>
          </a:p>
          <a:p>
            <a:pPr marL="0" indent="0">
              <a:buNone/>
            </a:pPr>
            <a:r>
              <a:rPr lang="en-GB" dirty="0"/>
              <a:t>Two statements are </a:t>
            </a:r>
            <a:r>
              <a:rPr lang="en-GB" b="1" dirty="0"/>
              <a:t>equivalent</a:t>
            </a:r>
            <a:r>
              <a:rPr lang="en-GB" dirty="0"/>
              <a:t> if they always have the same truth value in all situations.</a:t>
            </a:r>
          </a:p>
          <a:p>
            <a:pPr marL="0" indent="0">
              <a:buNone/>
            </a:pPr>
            <a:r>
              <a:rPr lang="en-GB" b="1" dirty="0"/>
              <a:t>Common Equivalences</a:t>
            </a:r>
          </a:p>
          <a:p>
            <a:pPr lvl="1"/>
            <a:r>
              <a:rPr lang="en-GB" b="1" dirty="0"/>
              <a:t>Double Negation: </a:t>
            </a:r>
            <a:r>
              <a:rPr lang="en-GB" dirty="0"/>
              <a:t>¬(¬A) ≡ A</a:t>
            </a:r>
          </a:p>
          <a:p>
            <a:pPr lvl="1"/>
            <a:r>
              <a:rPr lang="en-GB" b="1" dirty="0"/>
              <a:t>De Morgan’s Laws:</a:t>
            </a:r>
            <a:endParaRPr lang="en-GB" dirty="0"/>
          </a:p>
          <a:p>
            <a:pPr lvl="2"/>
            <a:r>
              <a:rPr lang="en-GB" dirty="0"/>
              <a:t>¬ (A ∧ B) ≡ ¬A </a:t>
            </a:r>
            <a:r>
              <a:rPr lang="en-GB" dirty="0">
                <a:highlight>
                  <a:srgbClr val="C0C0C0"/>
                </a:highlight>
              </a:rPr>
              <a:t>∨</a:t>
            </a:r>
            <a:r>
              <a:rPr lang="en-GB" dirty="0"/>
              <a:t> ¬B</a:t>
            </a:r>
          </a:p>
          <a:p>
            <a:pPr lvl="2"/>
            <a:r>
              <a:rPr lang="en-GB" dirty="0"/>
              <a:t>¬ (A ∨ B) ≡ ¬A </a:t>
            </a:r>
            <a:r>
              <a:rPr lang="en-GB" dirty="0">
                <a:highlight>
                  <a:srgbClr val="C0C0C0"/>
                </a:highlight>
              </a:rPr>
              <a:t>∧</a:t>
            </a:r>
            <a:r>
              <a:rPr lang="en-GB" dirty="0"/>
              <a:t> ¬B</a:t>
            </a:r>
          </a:p>
          <a:p>
            <a:pPr lvl="1"/>
            <a:r>
              <a:rPr lang="en-GB" b="1" dirty="0"/>
              <a:t>Implication Equivalence: </a:t>
            </a:r>
            <a:r>
              <a:rPr lang="en-GB" dirty="0"/>
              <a:t>A → B ≡ ¬A ∨ B</a:t>
            </a:r>
          </a:p>
          <a:p>
            <a:pPr lvl="1" algn="l"/>
            <a:r>
              <a:rPr lang="en-GB" b="1" dirty="0"/>
              <a:t>Contrapositive: </a:t>
            </a:r>
            <a:r>
              <a:rPr lang="en-GB" dirty="0"/>
              <a:t>A → B ≡ ¬B → ¬A</a:t>
            </a:r>
          </a:p>
          <a:p>
            <a:pPr lvl="1"/>
            <a:r>
              <a:rPr lang="en-GB" b="1" dirty="0"/>
              <a:t>Biconditional: </a:t>
            </a:r>
            <a:r>
              <a:rPr lang="en-GB" dirty="0"/>
              <a:t>A ↔ B ≡ (A → B) ∧ (B → 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are useful for </a:t>
            </a:r>
            <a:r>
              <a:rPr lang="en-GB" b="1" dirty="0"/>
              <a:t>simplifying knowledge</a:t>
            </a:r>
            <a:r>
              <a:rPr lang="en-GB" dirty="0"/>
              <a:t> and </a:t>
            </a:r>
            <a:r>
              <a:rPr lang="en-GB" b="1" dirty="0"/>
              <a:t>reasoning in AI systems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A6F30-CA3C-E8EA-415A-B33FBBB7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3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70ADC-8A88-CF92-FCD8-B9A6DD72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7AD-39C0-833B-F169-C773FD1B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Propositional Logic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C1F5-AA51-3B0C-E92A-E0F0EFEFC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4. Rules of Inference</a:t>
            </a:r>
          </a:p>
          <a:p>
            <a:pPr marL="0" indent="0">
              <a:buNone/>
            </a:pPr>
            <a:r>
              <a:rPr lang="en-GB" dirty="0"/>
              <a:t>Rules that help us deduce new facts from existing facts. Used heavily in </a:t>
            </a:r>
            <a:r>
              <a:rPr lang="en-GB" b="1" dirty="0"/>
              <a:t>AI reasoning engines</a:t>
            </a:r>
            <a:r>
              <a:rPr lang="en-GB" dirty="0"/>
              <a:t> (expert systems, theorem provers).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b="1" dirty="0"/>
              <a:t>Common Rules of Inference:</a:t>
            </a:r>
            <a:endParaRPr lang="en-GB" b="1" dirty="0"/>
          </a:p>
          <a:p>
            <a:pPr marL="457200" lvl="1" indent="0">
              <a:buNone/>
            </a:pPr>
            <a:r>
              <a:rPr lang="en-GB" dirty="0"/>
              <a:t>1. Modus Ponens (Most important)</a:t>
            </a:r>
          </a:p>
          <a:p>
            <a:pPr marL="457200" lvl="1" indent="0">
              <a:buNone/>
            </a:pPr>
            <a:r>
              <a:rPr lang="en-US" dirty="0"/>
              <a:t>2. Modus Tollens</a:t>
            </a:r>
          </a:p>
          <a:p>
            <a:pPr marL="457200" lvl="1" indent="0">
              <a:buNone/>
            </a:pPr>
            <a:r>
              <a:rPr lang="en-US" dirty="0"/>
              <a:t>3. And-Introduction</a:t>
            </a:r>
          </a:p>
          <a:p>
            <a:pPr marL="457200" lvl="1" indent="0">
              <a:buNone/>
            </a:pPr>
            <a:r>
              <a:rPr lang="en-US" dirty="0"/>
              <a:t>4. And-Elimination</a:t>
            </a:r>
          </a:p>
          <a:p>
            <a:pPr marL="457200" lvl="1" indent="0">
              <a:buNone/>
            </a:pPr>
            <a:r>
              <a:rPr lang="en-US" dirty="0"/>
              <a:t>5. Or-Introduction</a:t>
            </a:r>
          </a:p>
          <a:p>
            <a:pPr marL="457200" lvl="1" indent="0">
              <a:buNone/>
            </a:pPr>
            <a:r>
              <a:rPr lang="en-GB" dirty="0"/>
              <a:t>6. Resolution (Very important in AI)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2BBE-A29C-261D-557A-209BAB6A5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18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A904-5A1C-877B-0E94-572D0234C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First-Order Logic (FOL)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AE41-9843-3B12-7E5B-935A297D8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crates on Responsibility to the City | Life Worth Living | Yale Center  for Faith &amp; Culture">
            <a:extLst>
              <a:ext uri="{FF2B5EF4-FFF2-40B4-BE49-F238E27FC236}">
                <a16:creationId xmlns:a16="http://schemas.microsoft.com/office/drawing/2014/main" id="{C9028BF8-2DA0-2138-0ED5-40D7CB0A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148" y="2761860"/>
            <a:ext cx="2595301" cy="2595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667EE-7288-EB12-1A71-60DBE27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First-Order Logic (FOL)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D107-3F4E-E5C5-7EED-46B3A569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First-Order Logic (FOL), also called </a:t>
            </a:r>
            <a:r>
              <a:rPr lang="en-GB" b="1" dirty="0"/>
              <a:t>Predicate Logic</a:t>
            </a:r>
            <a:r>
              <a:rPr lang="en-GB" dirty="0"/>
              <a:t>, is a more powerful logic system than propositional logic. It allows AI systems to represent </a:t>
            </a:r>
            <a:r>
              <a:rPr lang="en-GB" b="1" dirty="0"/>
              <a:t>objects</a:t>
            </a:r>
            <a:r>
              <a:rPr lang="en-GB" dirty="0"/>
              <a:t>, </a:t>
            </a:r>
            <a:r>
              <a:rPr lang="en-GB" b="1" dirty="0"/>
              <a:t>their properties</a:t>
            </a:r>
            <a:r>
              <a:rPr lang="en-GB" dirty="0"/>
              <a:t>, and </a:t>
            </a:r>
            <a:r>
              <a:rPr lang="en-GB" b="1" dirty="0"/>
              <a:t>relationships</a:t>
            </a:r>
            <a:r>
              <a:rPr lang="en-GB" dirty="0"/>
              <a:t> between objects.</a:t>
            </a:r>
          </a:p>
          <a:p>
            <a:endParaRPr lang="en-GB" dirty="0"/>
          </a:p>
          <a:p>
            <a:r>
              <a:rPr lang="en-GB" dirty="0">
                <a:highlight>
                  <a:srgbClr val="C0C0C0"/>
                </a:highlight>
              </a:rPr>
              <a:t>Propositional logic can only say: “Humans are mortal” (True/False)</a:t>
            </a:r>
          </a:p>
          <a:p>
            <a:r>
              <a:rPr lang="en-GB" dirty="0"/>
              <a:t>FOL can say:</a:t>
            </a:r>
          </a:p>
          <a:p>
            <a:pPr marL="457200" lvl="1" indent="0">
              <a:buNone/>
            </a:pPr>
            <a:r>
              <a:rPr lang="en-GB" dirty="0"/>
              <a:t>✔ “All humans are mortal”</a:t>
            </a:r>
          </a:p>
          <a:p>
            <a:pPr marL="457200" lvl="1" indent="0">
              <a:buNone/>
            </a:pPr>
            <a:r>
              <a:rPr lang="en-GB" dirty="0"/>
              <a:t>✔ “Socrates (</a:t>
            </a:r>
            <a:r>
              <a:rPr lang="en-US" dirty="0"/>
              <a:t>Greek philosopher)</a:t>
            </a:r>
            <a:r>
              <a:rPr lang="en-GB" dirty="0"/>
              <a:t> is a human”</a:t>
            </a:r>
          </a:p>
          <a:p>
            <a:pPr marL="457200" lvl="1" indent="0">
              <a:buNone/>
            </a:pPr>
            <a:r>
              <a:rPr lang="en-GB" dirty="0"/>
              <a:t>✔ “Therefore, Socrates is mortal”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ability makes FOL essential in </a:t>
            </a:r>
            <a:r>
              <a:rPr lang="en-GB" b="1" dirty="0"/>
              <a:t>knowledge representation, expert systems, reasoning, and natural language processing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F14A-3C79-FB9E-51AA-BFD7E10DA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30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0A95-775D-FB7D-05DF-278D8B3E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B2F3-4163-0CCC-265E-AE44B4F5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First-Order Logic (FOL)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9E92-F81B-1BFC-0A55-BFBCF540F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Components of First-Order Logic</a:t>
            </a:r>
          </a:p>
          <a:p>
            <a:pPr marL="0" indent="0">
              <a:buNone/>
            </a:pPr>
            <a:r>
              <a:rPr lang="en-GB" b="1" dirty="0"/>
              <a:t>1. Constants: </a:t>
            </a:r>
            <a:r>
              <a:rPr lang="en-GB" dirty="0"/>
              <a:t>Specific objects, - Socrates, Pakistan, Alice, 5</a:t>
            </a:r>
          </a:p>
          <a:p>
            <a:pPr marL="0" indent="0">
              <a:buNone/>
            </a:pPr>
            <a:r>
              <a:rPr lang="en-GB" b="1" dirty="0"/>
              <a:t>2. Variables: </a:t>
            </a:r>
            <a:r>
              <a:rPr lang="en-GB" dirty="0"/>
              <a:t>Symbols that refer to unspecified objects, - x, y, z</a:t>
            </a:r>
          </a:p>
          <a:p>
            <a:pPr marL="0" indent="0">
              <a:buNone/>
            </a:pPr>
            <a:r>
              <a:rPr lang="en-GB" b="1" dirty="0"/>
              <a:t>3. Predicates: </a:t>
            </a:r>
            <a:r>
              <a:rPr lang="en-GB" dirty="0"/>
              <a:t>Properties or relationships, - Human(x), Mortal(x), Loves(Alice, Bob)</a:t>
            </a:r>
          </a:p>
          <a:p>
            <a:pPr marL="0" indent="0">
              <a:buNone/>
            </a:pPr>
            <a:r>
              <a:rPr lang="en-GB" b="1" dirty="0"/>
              <a:t>4. Functions: </a:t>
            </a:r>
            <a:r>
              <a:rPr lang="en-GB" dirty="0"/>
              <a:t>Map objects to other objects, Father(x), Max(a, b)</a:t>
            </a:r>
          </a:p>
          <a:p>
            <a:pPr marL="0" indent="0">
              <a:buNone/>
            </a:pPr>
            <a:r>
              <a:rPr lang="en-GB" b="1" dirty="0"/>
              <a:t>5. Logical Connectives: </a:t>
            </a:r>
            <a:r>
              <a:rPr lang="en-GB" dirty="0"/>
              <a:t>Same as propositional logic: ∧, ∨, ¬, →, ↔</a:t>
            </a:r>
          </a:p>
          <a:p>
            <a:pPr marL="0" indent="0">
              <a:buNone/>
            </a:pPr>
            <a:r>
              <a:rPr lang="en-GB" b="1" dirty="0"/>
              <a:t>6. Quantifiers: </a:t>
            </a:r>
            <a:r>
              <a:rPr lang="en-GB" dirty="0"/>
              <a:t>The most powerful addition in FOL.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709E6-27D4-8D15-64F7-41C8F5B1E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7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B846-8594-D06C-7F5B-67F51CB4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Hill Climbing 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9DF9-A42E-F96D-9A4A-6C5D2D7F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Hill Climbing is a </a:t>
            </a:r>
            <a:r>
              <a:rPr lang="en-US" b="1" noProof="0" dirty="0"/>
              <a:t>heuristic-based, local search algorithm</a:t>
            </a:r>
            <a:r>
              <a:rPr lang="en-US" noProof="0" dirty="0"/>
              <a:t> used in Artificial Intelligence. It continuously moves in the direction of </a:t>
            </a:r>
            <a:r>
              <a:rPr lang="en-US" b="1" noProof="0" dirty="0"/>
              <a:t>increasing value</a:t>
            </a:r>
            <a:r>
              <a:rPr lang="en-US" noProof="0" dirty="0"/>
              <a:t> (or decreasing cost), </a:t>
            </a:r>
            <a:r>
              <a:rPr lang="en-US" noProof="0" dirty="0">
                <a:highlight>
                  <a:srgbClr val="C0C0C0"/>
                </a:highlight>
              </a:rPr>
              <a:t>similar to climbing a hill until it reaches the top</a:t>
            </a:r>
            <a:r>
              <a:rPr lang="en-US" noProof="0" dirty="0"/>
              <a:t>.</a:t>
            </a:r>
          </a:p>
          <a:p>
            <a:r>
              <a:rPr lang="en-US" noProof="0" dirty="0"/>
              <a:t>It is an </a:t>
            </a:r>
            <a:r>
              <a:rPr lang="en-US" b="1" noProof="0" dirty="0"/>
              <a:t>informed search algorithm</a:t>
            </a:r>
            <a:r>
              <a:rPr lang="en-US" noProof="0" dirty="0"/>
              <a:t> because it uses a </a:t>
            </a:r>
            <a:r>
              <a:rPr lang="en-US" b="1" noProof="0" dirty="0"/>
              <a:t>heuristic evaluation function h(n)</a:t>
            </a:r>
            <a:r>
              <a:rPr lang="en-US" noProof="0" dirty="0"/>
              <a:t> to </a:t>
            </a:r>
            <a:r>
              <a:rPr lang="en-US" noProof="0" dirty="0">
                <a:highlight>
                  <a:srgbClr val="00FFFF"/>
                </a:highlight>
              </a:rPr>
              <a:t>decide which neighboring state is better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b="1" noProof="0" dirty="0"/>
              <a:t>Definition-2</a:t>
            </a:r>
          </a:p>
          <a:p>
            <a:pPr marL="0" indent="0">
              <a:buNone/>
            </a:pPr>
            <a:r>
              <a:rPr lang="en-US" b="1" noProof="0" dirty="0"/>
              <a:t>Hill Climbing Search</a:t>
            </a:r>
            <a:r>
              <a:rPr lang="en-US" noProof="0" dirty="0"/>
              <a:t> is a local search algorithm that starts with an initial solution and iteratively moves to a neighboring state with a better heuristic value, aiming to reach the optimal solution.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B474-3C7B-0323-832A-7927C167F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2944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394C-659B-6D68-F5B5-3B70F384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5573-A352-9C9B-9F1C-AA068822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First-Order Logic (FOL)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3EE4B-0C2B-0C4D-A871-9645E2FB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Why FOL Is Important in Artificial Intelligence</a:t>
            </a:r>
          </a:p>
          <a:p>
            <a:pPr marL="0" indent="0">
              <a:buNone/>
            </a:pPr>
            <a:r>
              <a:rPr lang="en-GB" dirty="0"/>
              <a:t>FOL allows AI to:</a:t>
            </a:r>
          </a:p>
          <a:p>
            <a:pPr lvl="1"/>
            <a:r>
              <a:rPr lang="en-GB" dirty="0"/>
              <a:t>Represent </a:t>
            </a:r>
            <a:r>
              <a:rPr lang="en-GB" b="1" dirty="0"/>
              <a:t>complex knowledge</a:t>
            </a:r>
            <a:endParaRPr lang="en-GB" dirty="0"/>
          </a:p>
          <a:p>
            <a:pPr lvl="1"/>
            <a:r>
              <a:rPr lang="en-GB" dirty="0"/>
              <a:t>Perform logical reasoning</a:t>
            </a:r>
          </a:p>
          <a:p>
            <a:pPr lvl="1"/>
            <a:r>
              <a:rPr lang="en-GB" dirty="0"/>
              <a:t>Infer new facts</a:t>
            </a:r>
          </a:p>
          <a:p>
            <a:pPr lvl="1"/>
            <a:r>
              <a:rPr lang="en-GB" dirty="0"/>
              <a:t>Understand natural language</a:t>
            </a:r>
          </a:p>
          <a:p>
            <a:pPr lvl="1"/>
            <a:r>
              <a:rPr lang="en-GB" dirty="0"/>
              <a:t>Build expert systems</a:t>
            </a:r>
          </a:p>
          <a:p>
            <a:pPr lvl="1"/>
            <a:r>
              <a:rPr lang="en-GB" dirty="0"/>
              <a:t>Represent hierarchical knowledge (ontology)</a:t>
            </a:r>
          </a:p>
          <a:p>
            <a:pPr lvl="1"/>
            <a:r>
              <a:rPr lang="en-GB" dirty="0"/>
              <a:t>Propositional logic = simple, FOL = expressive, intelligent reasoning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0D971-D227-A5A9-C9C6-6E1B53B70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18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BB0F-246A-0020-A37D-07BAC204A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D2A0-56DE-29CA-A370-23956B2B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First-Order Logic (FOL)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8316-1A0C-9F3D-26F7-ACD61D1E2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Advantages of First-Order Logic</a:t>
            </a:r>
          </a:p>
          <a:p>
            <a:pPr lvl="1"/>
            <a:r>
              <a:rPr lang="en-GB" dirty="0"/>
              <a:t>More expressive than propositional logic</a:t>
            </a:r>
          </a:p>
          <a:p>
            <a:pPr lvl="1"/>
            <a:r>
              <a:rPr lang="en-GB" dirty="0"/>
              <a:t>Can represent classes, objects, and relations</a:t>
            </a:r>
          </a:p>
          <a:p>
            <a:pPr lvl="1"/>
            <a:r>
              <a:rPr lang="en-GB" dirty="0"/>
              <a:t>Supports reasoning with universal rules</a:t>
            </a:r>
          </a:p>
          <a:p>
            <a:pPr lvl="1"/>
            <a:r>
              <a:rPr lang="en-GB" dirty="0"/>
              <a:t>Useful in planning, robotics, NLP, and knowledge systems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Limitations or Disadvantages</a:t>
            </a:r>
          </a:p>
          <a:p>
            <a:pPr lvl="1"/>
            <a:r>
              <a:rPr lang="en-GB" dirty="0"/>
              <a:t>Harder to compute / more expensive</a:t>
            </a:r>
          </a:p>
          <a:p>
            <a:pPr lvl="1"/>
            <a:r>
              <a:rPr lang="en-GB" dirty="0"/>
              <a:t>Reasoning can become very slow for large systems</a:t>
            </a:r>
          </a:p>
          <a:p>
            <a:pPr lvl="1"/>
            <a:r>
              <a:rPr lang="en-GB" dirty="0"/>
              <a:t>Needs well-defined domain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F120-08CE-496F-5E10-EB77C9166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51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3E8A-9A6C-648F-875C-C807C57ED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Unification Algorithm in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B7730-D383-DB7D-0E75-55A807636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35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CDF5-9AB4-0714-D21C-ED96AAB7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Unification Algorithm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B6836-582A-27FE-7C4E-9FB3D296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Unification</a:t>
            </a:r>
            <a:r>
              <a:rPr lang="en-GB" dirty="0"/>
              <a:t> is the process of making two logical expressions </a:t>
            </a:r>
            <a:r>
              <a:rPr lang="en-GB" b="1" dirty="0"/>
              <a:t>identical</a:t>
            </a:r>
            <a:r>
              <a:rPr lang="en-GB" dirty="0"/>
              <a:t> by finding a suitable </a:t>
            </a:r>
            <a:r>
              <a:rPr lang="en-GB" b="1" dirty="0"/>
              <a:t>substitution</a:t>
            </a:r>
            <a:r>
              <a:rPr lang="en-GB" dirty="0"/>
              <a:t> for their variables.</a:t>
            </a:r>
          </a:p>
          <a:p>
            <a:r>
              <a:rPr lang="en-GB" dirty="0"/>
              <a:t>It is used heavily in:</a:t>
            </a:r>
          </a:p>
          <a:p>
            <a:pPr lvl="1"/>
            <a:r>
              <a:rPr lang="en-GB" dirty="0"/>
              <a:t>First-Order Logic (FOL)</a:t>
            </a:r>
          </a:p>
          <a:p>
            <a:pPr lvl="1"/>
            <a:r>
              <a:rPr lang="en-GB" dirty="0"/>
              <a:t>Predicate Logic</a:t>
            </a:r>
          </a:p>
          <a:p>
            <a:pPr lvl="1"/>
            <a:r>
              <a:rPr lang="en-GB" dirty="0" err="1"/>
              <a:t>Prolog</a:t>
            </a:r>
            <a:r>
              <a:rPr lang="en-GB" dirty="0"/>
              <a:t> / Logic Programming</a:t>
            </a:r>
          </a:p>
          <a:p>
            <a:pPr lvl="1"/>
            <a:r>
              <a:rPr lang="en-GB" dirty="0"/>
              <a:t>Inference (Resolution Rule)</a:t>
            </a:r>
          </a:p>
          <a:p>
            <a:pPr lvl="1"/>
            <a:r>
              <a:rPr lang="en-GB" dirty="0"/>
              <a:t>Automated Theorem Proving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simple words: </a:t>
            </a:r>
            <a:r>
              <a:rPr lang="en-GB" b="1" dirty="0"/>
              <a:t>Unification tries to match two expressions by replacing variables with constants or other variables.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D1047-49F1-DF09-3F6C-18D2AF2B6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09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8D59-EE0B-EEC0-A6CF-9BC9B9CF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4460-803F-7638-C45F-86D48C5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Unification Algorithm 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7214A-5F0D-180F-EF9C-67B76714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Why Unification is Important</a:t>
            </a:r>
          </a:p>
          <a:p>
            <a:pPr marL="457200" lvl="1" indent="0">
              <a:buNone/>
            </a:pPr>
            <a:r>
              <a:rPr lang="en-GB" dirty="0"/>
              <a:t>AI systems need to:</a:t>
            </a:r>
          </a:p>
          <a:p>
            <a:pPr lvl="1"/>
            <a:r>
              <a:rPr lang="en-GB" dirty="0"/>
              <a:t>Compare statements</a:t>
            </a:r>
          </a:p>
          <a:p>
            <a:pPr lvl="1"/>
            <a:r>
              <a:rPr lang="en-GB" dirty="0"/>
              <a:t>Match patterns</a:t>
            </a:r>
          </a:p>
          <a:p>
            <a:pPr lvl="1"/>
            <a:r>
              <a:rPr lang="en-GB" dirty="0"/>
              <a:t>Draw logical conclusions</a:t>
            </a:r>
          </a:p>
          <a:p>
            <a:pPr marL="0" indent="0">
              <a:buNone/>
            </a:pPr>
            <a:r>
              <a:rPr lang="en-GB" dirty="0"/>
              <a:t>The unification algorithm allows AI to determine </a:t>
            </a:r>
            <a:r>
              <a:rPr lang="en-GB" b="1" dirty="0"/>
              <a:t>whether two predicates can be made the same</a:t>
            </a:r>
            <a:r>
              <a:rPr lang="en-GB" dirty="0"/>
              <a:t> and if yes, </a:t>
            </a:r>
            <a:r>
              <a:rPr lang="en-GB" b="1" dirty="0"/>
              <a:t>how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b="1" dirty="0"/>
              <a:t>How Unification Works: </a:t>
            </a:r>
            <a:r>
              <a:rPr lang="en-GB" dirty="0"/>
              <a:t>Two expressions can be unified if: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They have the </a:t>
            </a:r>
            <a:r>
              <a:rPr lang="en-GB" b="1" dirty="0"/>
              <a:t>same predicate name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They have the </a:t>
            </a:r>
            <a:r>
              <a:rPr lang="en-GB" b="1" dirty="0"/>
              <a:t>same number of arguments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Their arguments can be made identical by </a:t>
            </a:r>
            <a:r>
              <a:rPr lang="en-GB" b="1" dirty="0"/>
              <a:t>substitution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A substitution is written like: </a:t>
            </a:r>
          </a:p>
          <a:p>
            <a:pPr lvl="1"/>
            <a:r>
              <a:rPr lang="en-GB" dirty="0"/>
              <a:t>{ x / Ali } → replace x with Ali</a:t>
            </a:r>
          </a:p>
          <a:p>
            <a:pPr lvl="1"/>
            <a:r>
              <a:rPr lang="en-GB" dirty="0"/>
              <a:t>{ y / z } → replace y with z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Unify P(x, y) and P(Ali, z) → { x / Ali, y / z }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882AD-9D8E-B428-4E6F-7B4B79826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8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A856-94BD-800D-79A8-2453A7EA1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1CD60-92B4-CFDD-1FF6-2A191BE61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94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8EC7-F9D4-3CC0-50FA-0A7B1B96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0338-E15A-6613-3D94-8CC58548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</a:t>
            </a:r>
            <a:r>
              <a:rPr lang="en-GB" b="1" dirty="0"/>
              <a:t>Knowledge-Based Systems</a:t>
            </a:r>
            <a:r>
              <a:rPr lang="en-GB" dirty="0"/>
              <a:t> (especially </a:t>
            </a:r>
            <a:r>
              <a:rPr lang="en-GB" b="1" dirty="0"/>
              <a:t>Expert Systems</a:t>
            </a:r>
            <a:r>
              <a:rPr lang="en-GB" dirty="0"/>
              <a:t>), we use </a:t>
            </a:r>
            <a:r>
              <a:rPr lang="en-GB" b="1" dirty="0"/>
              <a:t>inference methods</a:t>
            </a:r>
            <a:r>
              <a:rPr lang="en-GB" dirty="0"/>
              <a:t> to derive new knowledge from known facts and rules.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Two key reasoning methods are:</a:t>
            </a:r>
          </a:p>
          <a:p>
            <a:r>
              <a:rPr lang="en-GB" b="1" dirty="0"/>
              <a:t>Forward Chaining (Data-Driven Reasoning)</a:t>
            </a:r>
            <a:endParaRPr lang="en-GB" dirty="0"/>
          </a:p>
          <a:p>
            <a:r>
              <a:rPr lang="en-GB" b="1" dirty="0"/>
              <a:t>Backward Chaining (Goal-Driven Reasoning)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FC29-0B1D-420D-D90B-E425BA12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3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115C-BA2B-ACA6-64C0-F0A09752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75A2-AED0-5C83-B4F6-007EEAF6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FCEB7-3559-04FC-7436-355FADBC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77" y="960120"/>
            <a:ext cx="11856523" cy="5850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1. Forward Chaining: </a:t>
            </a:r>
            <a:r>
              <a:rPr lang="en-GB" dirty="0"/>
              <a:t>Forward chaining starts from </a:t>
            </a:r>
            <a:r>
              <a:rPr lang="en-GB" b="1" dirty="0">
                <a:highlight>
                  <a:srgbClr val="C0C0C0"/>
                </a:highlight>
              </a:rPr>
              <a:t>known facts</a:t>
            </a:r>
            <a:r>
              <a:rPr lang="en-GB" dirty="0">
                <a:highlight>
                  <a:srgbClr val="C0C0C0"/>
                </a:highlight>
              </a:rPr>
              <a:t> </a:t>
            </a:r>
            <a:r>
              <a:rPr lang="en-GB" dirty="0"/>
              <a:t>and applies rules to </a:t>
            </a:r>
            <a:r>
              <a:rPr lang="en-GB" dirty="0">
                <a:highlight>
                  <a:srgbClr val="C0C0C0"/>
                </a:highlight>
              </a:rPr>
              <a:t>derive </a:t>
            </a:r>
            <a:r>
              <a:rPr lang="en-GB" b="1" dirty="0">
                <a:highlight>
                  <a:srgbClr val="C0C0C0"/>
                </a:highlight>
              </a:rPr>
              <a:t>new facts</a:t>
            </a:r>
            <a:r>
              <a:rPr lang="en-GB" dirty="0">
                <a:highlight>
                  <a:srgbClr val="C0C0C0"/>
                </a:highlight>
              </a:rPr>
              <a:t> until the </a:t>
            </a:r>
            <a:r>
              <a:rPr lang="en-GB" b="1" dirty="0">
                <a:highlight>
                  <a:srgbClr val="C0C0C0"/>
                </a:highlight>
              </a:rPr>
              <a:t>goal is reached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00FF00"/>
                </a:highlight>
              </a:rPr>
              <a:t>“</a:t>
            </a:r>
            <a:r>
              <a:rPr lang="en-GB" b="1" dirty="0">
                <a:highlight>
                  <a:srgbClr val="00FF00"/>
                </a:highlight>
              </a:rPr>
              <a:t>What can I conclude from what I know?</a:t>
            </a:r>
            <a:r>
              <a:rPr lang="en-GB" dirty="0">
                <a:highlight>
                  <a:srgbClr val="00FF00"/>
                </a:highlight>
              </a:rPr>
              <a:t>”</a:t>
            </a:r>
          </a:p>
          <a:p>
            <a:r>
              <a:rPr lang="en-GB" b="1" dirty="0"/>
              <a:t>It is Data-Driven</a:t>
            </a:r>
          </a:p>
          <a:p>
            <a:r>
              <a:rPr lang="en-GB" dirty="0"/>
              <a:t>Because it moves </a:t>
            </a:r>
            <a:r>
              <a:rPr lang="en-GB" b="1" dirty="0"/>
              <a:t>from facts → conclusions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Example</a:t>
            </a:r>
            <a:r>
              <a:rPr lang="en-GB" b="1" dirty="0"/>
              <a:t>: Given Rules (IF–THEN rules):</a:t>
            </a:r>
          </a:p>
          <a:p>
            <a:pPr lvl="1"/>
            <a:r>
              <a:rPr lang="en-GB" b="1" dirty="0"/>
              <a:t>R1:</a:t>
            </a:r>
            <a:r>
              <a:rPr lang="en-GB" dirty="0"/>
              <a:t> IF </a:t>
            </a:r>
            <a:r>
              <a:rPr lang="en-GB" b="1" dirty="0"/>
              <a:t>A</a:t>
            </a:r>
            <a:r>
              <a:rPr lang="en-GB" dirty="0"/>
              <a:t> AND </a:t>
            </a:r>
            <a:r>
              <a:rPr lang="en-GB" b="1" dirty="0"/>
              <a:t>B</a:t>
            </a:r>
            <a:r>
              <a:rPr lang="en-GB" dirty="0"/>
              <a:t> THEN </a:t>
            </a:r>
            <a:r>
              <a:rPr lang="en-GB" b="1" dirty="0"/>
              <a:t>C</a:t>
            </a:r>
          </a:p>
          <a:p>
            <a:pPr lvl="1"/>
            <a:r>
              <a:rPr lang="en-GB" b="1" dirty="0"/>
              <a:t>R2:</a:t>
            </a:r>
            <a:r>
              <a:rPr lang="en-GB" dirty="0"/>
              <a:t> IF </a:t>
            </a:r>
            <a:r>
              <a:rPr lang="en-GB" b="1" dirty="0"/>
              <a:t>C</a:t>
            </a:r>
            <a:r>
              <a:rPr lang="en-GB" dirty="0"/>
              <a:t> THEN </a:t>
            </a:r>
            <a:r>
              <a:rPr lang="en-GB" b="1" dirty="0"/>
              <a:t>D</a:t>
            </a:r>
          </a:p>
          <a:p>
            <a:pPr lvl="1"/>
            <a:r>
              <a:rPr lang="en-GB" b="1" dirty="0"/>
              <a:t>R3:</a:t>
            </a:r>
            <a:r>
              <a:rPr lang="en-GB" dirty="0"/>
              <a:t> IF </a:t>
            </a:r>
            <a:r>
              <a:rPr lang="en-GB" b="1" dirty="0"/>
              <a:t>D</a:t>
            </a:r>
            <a:r>
              <a:rPr lang="en-GB" dirty="0"/>
              <a:t> AND </a:t>
            </a:r>
            <a:r>
              <a:rPr lang="en-GB" b="1" dirty="0"/>
              <a:t>E</a:t>
            </a:r>
            <a:r>
              <a:rPr lang="en-GB" dirty="0"/>
              <a:t> THEN </a:t>
            </a:r>
            <a:r>
              <a:rPr lang="en-GB" b="1" dirty="0"/>
              <a:t>F</a:t>
            </a:r>
          </a:p>
          <a:p>
            <a:pPr marL="0" indent="0">
              <a:buNone/>
            </a:pPr>
            <a:r>
              <a:rPr lang="en-GB" b="1" dirty="0"/>
              <a:t>Initial Facts: A, B, E</a:t>
            </a:r>
          </a:p>
          <a:p>
            <a:pPr marL="0" indent="0">
              <a:buNone/>
            </a:pPr>
            <a:r>
              <a:rPr lang="en-GB" b="1" dirty="0"/>
              <a:t>Process:</a:t>
            </a:r>
          </a:p>
          <a:p>
            <a:pPr lvl="1"/>
            <a:r>
              <a:rPr lang="en-GB" dirty="0"/>
              <a:t>From </a:t>
            </a:r>
            <a:r>
              <a:rPr lang="en-GB" b="1" dirty="0"/>
              <a:t>A &amp; B</a:t>
            </a:r>
            <a:r>
              <a:rPr lang="en-GB" dirty="0"/>
              <a:t>, rule </a:t>
            </a:r>
            <a:r>
              <a:rPr lang="en-GB" b="1" dirty="0"/>
              <a:t>R1</a:t>
            </a:r>
            <a:r>
              <a:rPr lang="en-GB" dirty="0"/>
              <a:t> fires → produce </a:t>
            </a:r>
            <a:r>
              <a:rPr lang="en-GB" b="1" dirty="0"/>
              <a:t>C</a:t>
            </a:r>
            <a:endParaRPr lang="en-GB" dirty="0"/>
          </a:p>
          <a:p>
            <a:pPr lvl="1"/>
            <a:r>
              <a:rPr lang="en-GB" dirty="0"/>
              <a:t>Now we have C → rule </a:t>
            </a:r>
            <a:r>
              <a:rPr lang="en-GB" b="1" dirty="0"/>
              <a:t>R2</a:t>
            </a:r>
            <a:r>
              <a:rPr lang="en-GB" dirty="0"/>
              <a:t> fires → produce </a:t>
            </a:r>
            <a:r>
              <a:rPr lang="en-GB" b="1" dirty="0"/>
              <a:t>D</a:t>
            </a:r>
            <a:endParaRPr lang="en-GB" dirty="0"/>
          </a:p>
          <a:p>
            <a:pPr lvl="1"/>
            <a:r>
              <a:rPr lang="en-GB" dirty="0"/>
              <a:t>Now we have D and E → rule </a:t>
            </a:r>
            <a:r>
              <a:rPr lang="en-GB" b="1" dirty="0"/>
              <a:t>R3</a:t>
            </a:r>
            <a:r>
              <a:rPr lang="en-GB" dirty="0"/>
              <a:t> fires → produce </a:t>
            </a:r>
            <a:r>
              <a:rPr lang="en-GB" b="1" dirty="0"/>
              <a:t>F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Final Goal Achieved: 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FA5D6-83A2-BC3C-766A-03DCF749E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17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5429-6E99-D322-5447-2AEB8A8F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3EB9-D46F-907D-032C-F4F4A049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91F3-F6E3-7C2F-D68C-66CE5DBD5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2. Backward Chaining: </a:t>
            </a:r>
            <a:r>
              <a:rPr lang="en-GB" dirty="0"/>
              <a:t>Backward chaining </a:t>
            </a:r>
            <a:r>
              <a:rPr lang="en-GB" dirty="0">
                <a:highlight>
                  <a:srgbClr val="C0C0C0"/>
                </a:highlight>
              </a:rPr>
              <a:t>starts from a </a:t>
            </a:r>
            <a:r>
              <a:rPr lang="en-GB" b="1" dirty="0">
                <a:highlight>
                  <a:srgbClr val="C0C0C0"/>
                </a:highlight>
              </a:rPr>
              <a:t>goal</a:t>
            </a:r>
            <a:r>
              <a:rPr lang="en-GB" dirty="0">
                <a:highlight>
                  <a:srgbClr val="C0C0C0"/>
                </a:highlight>
              </a:rPr>
              <a:t> </a:t>
            </a:r>
            <a:r>
              <a:rPr lang="en-GB" dirty="0"/>
              <a:t>and works backward to </a:t>
            </a:r>
            <a:r>
              <a:rPr lang="en-GB" dirty="0">
                <a:highlight>
                  <a:srgbClr val="C0C0C0"/>
                </a:highlight>
              </a:rPr>
              <a:t>determine whether existing facts support 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00FF00"/>
                </a:highlight>
              </a:rPr>
              <a:t>“</a:t>
            </a:r>
            <a:r>
              <a:rPr lang="en-GB" b="1" dirty="0">
                <a:highlight>
                  <a:srgbClr val="00FF00"/>
                </a:highlight>
              </a:rPr>
              <a:t>What do I need to prove to reach my goal?</a:t>
            </a:r>
            <a:r>
              <a:rPr lang="en-GB" dirty="0">
                <a:highlight>
                  <a:srgbClr val="00FF00"/>
                </a:highlight>
              </a:rPr>
              <a:t>”</a:t>
            </a:r>
          </a:p>
          <a:p>
            <a:r>
              <a:rPr lang="en-GB" b="1" dirty="0"/>
              <a:t>It is Goal-Driven</a:t>
            </a:r>
          </a:p>
          <a:p>
            <a:r>
              <a:rPr lang="en-GB" dirty="0"/>
              <a:t>Because it moves </a:t>
            </a:r>
            <a:r>
              <a:rPr lang="en-GB" b="1" dirty="0"/>
              <a:t>from goal → check supporting facts</a:t>
            </a:r>
            <a:r>
              <a:rPr lang="en-GB" dirty="0"/>
              <a:t>.</a:t>
            </a:r>
          </a:p>
          <a:p>
            <a:pPr marL="0" indent="0" algn="l">
              <a:buNone/>
            </a:pPr>
            <a:r>
              <a:rPr lang="en-GB" b="1" dirty="0">
                <a:highlight>
                  <a:srgbClr val="FFFF00"/>
                </a:highlight>
              </a:rPr>
              <a:t>Backward Chaining Example</a:t>
            </a:r>
          </a:p>
          <a:p>
            <a:pPr marL="0" indent="0" algn="l">
              <a:buNone/>
            </a:pPr>
            <a:r>
              <a:rPr lang="en-GB" b="1" dirty="0"/>
              <a:t>Goal: Is F true?</a:t>
            </a:r>
          </a:p>
          <a:p>
            <a:pPr algn="l"/>
            <a:r>
              <a:rPr lang="en-GB" b="1" dirty="0"/>
              <a:t>Same Rules:</a:t>
            </a:r>
          </a:p>
          <a:p>
            <a:pPr lvl="1" algn="l"/>
            <a:r>
              <a:rPr lang="en-GB" dirty="0"/>
              <a:t>IF </a:t>
            </a:r>
            <a:r>
              <a:rPr lang="en-GB" b="1" dirty="0"/>
              <a:t>A</a:t>
            </a:r>
            <a:r>
              <a:rPr lang="en-GB" dirty="0"/>
              <a:t> AND </a:t>
            </a:r>
            <a:r>
              <a:rPr lang="en-GB" b="1" dirty="0"/>
              <a:t>B</a:t>
            </a:r>
            <a:r>
              <a:rPr lang="en-GB" dirty="0"/>
              <a:t> THEN </a:t>
            </a:r>
            <a:r>
              <a:rPr lang="en-GB" b="1" dirty="0"/>
              <a:t>C</a:t>
            </a:r>
          </a:p>
          <a:p>
            <a:pPr lvl="1" algn="l"/>
            <a:r>
              <a:rPr lang="en-GB" dirty="0"/>
              <a:t>IF </a:t>
            </a:r>
            <a:r>
              <a:rPr lang="en-GB" b="1" dirty="0"/>
              <a:t>C</a:t>
            </a:r>
            <a:r>
              <a:rPr lang="en-GB" dirty="0"/>
              <a:t> THEN </a:t>
            </a:r>
            <a:r>
              <a:rPr lang="en-GB" b="1" dirty="0"/>
              <a:t>D</a:t>
            </a:r>
          </a:p>
          <a:p>
            <a:pPr lvl="1" algn="l"/>
            <a:r>
              <a:rPr lang="en-GB" dirty="0"/>
              <a:t>IF </a:t>
            </a:r>
            <a:r>
              <a:rPr lang="en-GB" b="1" dirty="0"/>
              <a:t>D</a:t>
            </a:r>
            <a:r>
              <a:rPr lang="en-GB" dirty="0"/>
              <a:t> AND </a:t>
            </a:r>
            <a:r>
              <a:rPr lang="en-GB" b="1" dirty="0"/>
              <a:t>E</a:t>
            </a:r>
            <a:r>
              <a:rPr lang="en-GB" dirty="0"/>
              <a:t> THEN </a:t>
            </a:r>
            <a:r>
              <a:rPr lang="en-GB" b="1" dirty="0"/>
              <a:t>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7A912-2E2B-4760-BB1E-80AFA1CB6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37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1F9EE-C1BF-3069-A74D-509F7B7B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0C91-C301-08E0-1370-1E55A50A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77C4-F0D4-704A-06A7-76B3365B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Start from the goal: F</a:t>
            </a:r>
          </a:p>
          <a:p>
            <a:pPr lvl="1" algn="l"/>
            <a:r>
              <a:rPr lang="en-GB" dirty="0"/>
              <a:t>To prove </a:t>
            </a:r>
            <a:r>
              <a:rPr lang="en-GB" b="1" dirty="0"/>
              <a:t>F</a:t>
            </a:r>
            <a:r>
              <a:rPr lang="en-GB" dirty="0"/>
              <a:t>, rule R3 requires: </a:t>
            </a:r>
            <a:r>
              <a:rPr lang="en-GB" b="1" dirty="0"/>
              <a:t>D</a:t>
            </a:r>
            <a:r>
              <a:rPr lang="en-GB" dirty="0"/>
              <a:t> &amp; </a:t>
            </a:r>
            <a:r>
              <a:rPr lang="en-GB" b="1" dirty="0"/>
              <a:t>E</a:t>
            </a:r>
          </a:p>
          <a:p>
            <a:pPr algn="l"/>
            <a:r>
              <a:rPr lang="en-GB" dirty="0"/>
              <a:t>We check if </a:t>
            </a:r>
            <a:r>
              <a:rPr lang="en-GB" b="1" dirty="0"/>
              <a:t>E</a:t>
            </a:r>
            <a:r>
              <a:rPr lang="en-GB" dirty="0"/>
              <a:t> is known → yes.</a:t>
            </a:r>
            <a:br>
              <a:rPr lang="en-GB" dirty="0"/>
            </a:br>
            <a:r>
              <a:rPr lang="en-GB" dirty="0"/>
              <a:t>We need to prove </a:t>
            </a:r>
            <a:r>
              <a:rPr lang="en-GB" b="1" dirty="0"/>
              <a:t>D</a:t>
            </a:r>
            <a:r>
              <a:rPr lang="en-GB" dirty="0"/>
              <a:t> → requires </a:t>
            </a:r>
            <a:r>
              <a:rPr lang="en-GB" b="1" dirty="0"/>
              <a:t>C</a:t>
            </a:r>
            <a:r>
              <a:rPr lang="en-GB" dirty="0"/>
              <a:t> (from R2).</a:t>
            </a:r>
          </a:p>
          <a:p>
            <a:pPr algn="l"/>
            <a:r>
              <a:rPr lang="en-GB" dirty="0"/>
              <a:t>To prove </a:t>
            </a:r>
            <a:r>
              <a:rPr lang="en-GB" b="1" dirty="0"/>
              <a:t>C</a:t>
            </a:r>
            <a:r>
              <a:rPr lang="en-GB" dirty="0"/>
              <a:t> → requires </a:t>
            </a:r>
            <a:r>
              <a:rPr lang="en-GB" b="1" dirty="0"/>
              <a:t>A</a:t>
            </a:r>
            <a:r>
              <a:rPr lang="en-GB" dirty="0"/>
              <a:t> and </a:t>
            </a:r>
            <a:r>
              <a:rPr lang="en-GB" b="1" dirty="0"/>
              <a:t>B</a:t>
            </a:r>
            <a:r>
              <a:rPr lang="en-GB" dirty="0"/>
              <a:t> (from R1).</a:t>
            </a:r>
          </a:p>
          <a:p>
            <a:pPr algn="l"/>
            <a:r>
              <a:rPr lang="en-GB" dirty="0"/>
              <a:t>We check:</a:t>
            </a:r>
          </a:p>
          <a:p>
            <a:pPr lvl="1" algn="l"/>
            <a:r>
              <a:rPr lang="en-GB" dirty="0"/>
              <a:t>A → known</a:t>
            </a:r>
          </a:p>
          <a:p>
            <a:pPr lvl="1" algn="l"/>
            <a:r>
              <a:rPr lang="en-GB" dirty="0"/>
              <a:t>B → known</a:t>
            </a:r>
          </a:p>
          <a:p>
            <a:pPr algn="l"/>
            <a:r>
              <a:rPr lang="en-GB" dirty="0"/>
              <a:t>So we can conclude:</a:t>
            </a:r>
          </a:p>
          <a:p>
            <a:pPr lvl="1" algn="l"/>
            <a:r>
              <a:rPr lang="en-GB" dirty="0"/>
              <a:t>A &amp; B → C,      C → D,    D &amp; E → F</a:t>
            </a:r>
          </a:p>
          <a:p>
            <a:pPr marL="0" indent="0" algn="l">
              <a:buNone/>
            </a:pPr>
            <a:r>
              <a:rPr lang="en-GB" b="1" dirty="0"/>
              <a:t>			</a:t>
            </a:r>
            <a:r>
              <a:rPr lang="en-GB" b="1" dirty="0">
                <a:highlight>
                  <a:srgbClr val="00FF00"/>
                </a:highlight>
              </a:rPr>
              <a:t>Goal Proven!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928B2-1526-1003-B4B2-B6ADF1607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8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F6427-FCF5-6CFF-EB77-71DA31D7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64E31-E7EC-8FE2-DAB0-8D4C0648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/>
              <a:t>Hill Climbing Search 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76FE-C95C-8984-D393-ADE39011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noProof="0"/>
              <a:t>Key Characteristics</a:t>
            </a:r>
          </a:p>
          <a:p>
            <a:pPr lvl="1"/>
            <a:r>
              <a:rPr lang="en-US" noProof="0"/>
              <a:t>Uses </a:t>
            </a:r>
            <a:r>
              <a:rPr lang="en-US" b="1" noProof="0"/>
              <a:t>heuristic</a:t>
            </a:r>
            <a:r>
              <a:rPr lang="en-US" noProof="0"/>
              <a:t> to evaluate next states</a:t>
            </a:r>
          </a:p>
          <a:p>
            <a:pPr lvl="1"/>
            <a:r>
              <a:rPr lang="en-US" noProof="0"/>
              <a:t>Moves </a:t>
            </a:r>
            <a:r>
              <a:rPr lang="en-US" b="1" noProof="0"/>
              <a:t>only to better states</a:t>
            </a:r>
            <a:endParaRPr lang="en-US" noProof="0"/>
          </a:p>
          <a:p>
            <a:pPr lvl="1"/>
            <a:r>
              <a:rPr lang="en-US" noProof="0"/>
              <a:t>Does </a:t>
            </a:r>
            <a:r>
              <a:rPr lang="en-US" b="1" noProof="0"/>
              <a:t>not</a:t>
            </a:r>
            <a:r>
              <a:rPr lang="en-US" noProof="0"/>
              <a:t> maintain a search tree</a:t>
            </a:r>
          </a:p>
          <a:p>
            <a:pPr lvl="1"/>
            <a:r>
              <a:rPr lang="en-US" noProof="0"/>
              <a:t>Works locally (neighbor examination)</a:t>
            </a:r>
          </a:p>
          <a:p>
            <a:pPr lvl="1"/>
            <a:r>
              <a:rPr lang="en-US" noProof="0"/>
              <a:t>Fast and memory efficient</a:t>
            </a:r>
          </a:p>
          <a:p>
            <a:pPr lvl="1"/>
            <a:r>
              <a:rPr lang="en-US" noProof="0"/>
              <a:t>Can get stuck in local optima</a:t>
            </a:r>
          </a:p>
          <a:p>
            <a:pPr marL="0" indent="0">
              <a:buNone/>
            </a:pPr>
            <a:r>
              <a:rPr lang="en-US" b="1" noProof="0"/>
              <a:t>How Hill Climbing Works (Steps)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/>
              <a:t>Start with an initial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/>
              <a:t>Evaluate all neighboring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/>
              <a:t>Choose the neighbor with the </a:t>
            </a:r>
            <a:r>
              <a:rPr lang="en-US" b="1" noProof="0"/>
              <a:t>best heuristic</a:t>
            </a:r>
            <a:endParaRPr lang="en-US" noProof="0"/>
          </a:p>
          <a:p>
            <a:pPr marL="914400" lvl="1" indent="-457200">
              <a:buFont typeface="+mj-lt"/>
              <a:buAutoNum type="arabicPeriod"/>
            </a:pPr>
            <a:r>
              <a:rPr lang="en-US" noProof="0"/>
              <a:t>Move to that neighbor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noProof="0"/>
              <a:t>Repeat until:</a:t>
            </a:r>
          </a:p>
          <a:p>
            <a:pPr lvl="2"/>
            <a:r>
              <a:rPr lang="en-US" noProof="0"/>
              <a:t>No better neighbor exists (</a:t>
            </a:r>
            <a:r>
              <a:rPr lang="en-US" b="1" noProof="0"/>
              <a:t>local maximum</a:t>
            </a:r>
            <a:r>
              <a:rPr lang="en-US" noProof="0"/>
              <a:t>)</a:t>
            </a:r>
          </a:p>
          <a:p>
            <a:pPr lvl="2"/>
            <a:r>
              <a:rPr lang="en-US" noProof="0"/>
              <a:t>A solution is found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51E7-3717-1D2B-D388-1BCF873FA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2050" name="Picture 2" descr="Free Sunset Mountain Climb Photo - Adventure, Climbing, Sunset | Download  at StockCake">
            <a:extLst>
              <a:ext uri="{FF2B5EF4-FFF2-40B4-BE49-F238E27FC236}">
                <a16:creationId xmlns:a16="http://schemas.microsoft.com/office/drawing/2014/main" id="{0728761C-ED52-D905-82EF-D3048631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66" y="960121"/>
            <a:ext cx="3216307" cy="57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42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9E79-E1DA-EB09-86E9-9751A327B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B0B3-C52F-97AA-2D50-C9150626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and Backward Chaining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43509F-42FE-FA8D-5324-9C0F56C4D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439081"/>
              </p:ext>
            </p:extLst>
          </p:nvPr>
        </p:nvGraphicFramePr>
        <p:xfrm>
          <a:off x="164583" y="1442558"/>
          <a:ext cx="11844340" cy="274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32372">
                  <a:extLst>
                    <a:ext uri="{9D8B030D-6E8A-4147-A177-3AD203B41FA5}">
                      <a16:colId xmlns:a16="http://schemas.microsoft.com/office/drawing/2014/main" val="1752893652"/>
                    </a:ext>
                  </a:extLst>
                </a:gridCol>
                <a:gridCol w="1819469">
                  <a:extLst>
                    <a:ext uri="{9D8B030D-6E8A-4147-A177-3AD203B41FA5}">
                      <a16:colId xmlns:a16="http://schemas.microsoft.com/office/drawing/2014/main" val="4203588818"/>
                    </a:ext>
                  </a:extLst>
                </a:gridCol>
                <a:gridCol w="4805266">
                  <a:extLst>
                    <a:ext uri="{9D8B030D-6E8A-4147-A177-3AD203B41FA5}">
                      <a16:colId xmlns:a16="http://schemas.microsoft.com/office/drawing/2014/main" val="2497434860"/>
                    </a:ext>
                  </a:extLst>
                </a:gridCol>
                <a:gridCol w="4087233">
                  <a:extLst>
                    <a:ext uri="{9D8B030D-6E8A-4147-A177-3AD203B41FA5}">
                      <a16:colId xmlns:a16="http://schemas.microsoft.com/office/drawing/2014/main" val="830366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S/No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Feature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Forward Chaining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Backward Chaining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9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Facts →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Goal → 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630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Driven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Goal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543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Large datasets, rule triggering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Specific goal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76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400" dirty="0"/>
                        <a:t>Can generate many irrelevant 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400" dirty="0"/>
                        <a:t>More efficient for single goals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395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Example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Diagnosis systems,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Goal checking, logic proofs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8339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1688C-B258-11F2-A43D-D44305791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9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1995-AC53-BE12-8709-3C542BAA5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469578"/>
            <a:ext cx="11073384" cy="1708532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 Satisfaction Problems (CSP)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1A9C-8FC8-8702-7B44-AD7480DBD2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thematicians use computer to solve minimum Sudoku solution problem">
            <a:extLst>
              <a:ext uri="{FF2B5EF4-FFF2-40B4-BE49-F238E27FC236}">
                <a16:creationId xmlns:a16="http://schemas.microsoft.com/office/drawing/2014/main" id="{36BA6C47-23CD-0D25-EEF4-47FCE387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220" y="4043976"/>
            <a:ext cx="3688703" cy="2766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5348-65CB-21DA-1D14-AB16F839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 Artificial Intelligence, a </a:t>
            </a:r>
            <a:r>
              <a:rPr lang="en-GB" b="1" dirty="0"/>
              <a:t>Constraint Satisfaction Problem (CSP)</a:t>
            </a:r>
            <a:r>
              <a:rPr lang="en-GB" dirty="0"/>
              <a:t> is a problem where:</a:t>
            </a:r>
          </a:p>
          <a:p>
            <a:pPr lvl="1"/>
            <a:r>
              <a:rPr lang="en-GB" dirty="0"/>
              <a:t>You have a set of </a:t>
            </a:r>
            <a:r>
              <a:rPr lang="en-GB" b="1" dirty="0"/>
              <a:t>variables</a:t>
            </a:r>
            <a:endParaRPr lang="en-GB" dirty="0"/>
          </a:p>
          <a:p>
            <a:pPr lvl="1"/>
            <a:r>
              <a:rPr lang="en-GB" dirty="0"/>
              <a:t>Each variable has a set of possible </a:t>
            </a:r>
            <a:r>
              <a:rPr lang="en-GB" b="1" dirty="0"/>
              <a:t>values</a:t>
            </a:r>
            <a:r>
              <a:rPr lang="en-GB" dirty="0"/>
              <a:t> (domains)</a:t>
            </a:r>
          </a:p>
          <a:p>
            <a:pPr lvl="1"/>
            <a:r>
              <a:rPr lang="en-GB" dirty="0"/>
              <a:t>You have </a:t>
            </a:r>
            <a:r>
              <a:rPr lang="en-GB" b="1" dirty="0"/>
              <a:t>constraints</a:t>
            </a:r>
            <a:r>
              <a:rPr lang="en-GB" dirty="0"/>
              <a:t> that restrict which combinations of values are allowed</a:t>
            </a:r>
          </a:p>
          <a:p>
            <a:pPr marL="0" indent="0">
              <a:buNone/>
            </a:pPr>
            <a:r>
              <a:rPr lang="en-GB" dirty="0"/>
              <a:t>A solution to a CSP is an </a:t>
            </a:r>
            <a:r>
              <a:rPr lang="en-GB" b="1" dirty="0"/>
              <a:t>assignment of values to all variables</a:t>
            </a:r>
            <a:r>
              <a:rPr lang="en-GB" dirty="0"/>
              <a:t> such that </a:t>
            </a:r>
            <a:r>
              <a:rPr lang="en-GB" b="1" dirty="0"/>
              <a:t>all constraints are satisfied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Examples of CSP</a:t>
            </a:r>
          </a:p>
          <a:p>
            <a:pPr marL="0" indent="0">
              <a:buNone/>
            </a:pPr>
            <a:r>
              <a:rPr lang="en-US" b="1" dirty="0"/>
              <a:t>1. Map Coloring Problem: </a:t>
            </a:r>
            <a:r>
              <a:rPr lang="en-US" dirty="0"/>
              <a:t>Assign colors to regions of a map so that </a:t>
            </a:r>
            <a:r>
              <a:rPr lang="en-US" b="1" dirty="0"/>
              <a:t>no two adjacent regions have the same color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Variables → Regions</a:t>
            </a:r>
          </a:p>
          <a:p>
            <a:pPr lvl="1"/>
            <a:r>
              <a:rPr lang="en-US" dirty="0"/>
              <a:t>Domain → {Red, Green, Blue}</a:t>
            </a:r>
          </a:p>
          <a:p>
            <a:pPr lvl="1"/>
            <a:r>
              <a:rPr lang="en-US" dirty="0"/>
              <a:t>Constraints → Adjacent regions must differ</a:t>
            </a:r>
          </a:p>
          <a:p>
            <a:pPr marL="0" indent="0">
              <a:buNone/>
            </a:pPr>
            <a:r>
              <a:rPr lang="en-US" b="1" dirty="0"/>
              <a:t>2. Sudoku Puzzle: </a:t>
            </a:r>
            <a:r>
              <a:rPr lang="en-US" dirty="0"/>
              <a:t>Fill a 9×9 grid so that:</a:t>
            </a:r>
          </a:p>
          <a:p>
            <a:pPr lvl="1"/>
            <a:r>
              <a:rPr lang="en-US" dirty="0"/>
              <a:t>Rows contain digits 1–9</a:t>
            </a:r>
          </a:p>
          <a:p>
            <a:pPr lvl="1"/>
            <a:r>
              <a:rPr lang="en-US" dirty="0"/>
              <a:t>Columns contain digits 1–9</a:t>
            </a:r>
          </a:p>
          <a:p>
            <a:pPr lvl="1"/>
            <a:r>
              <a:rPr lang="en-US" dirty="0"/>
              <a:t>3×3 </a:t>
            </a:r>
            <a:r>
              <a:rPr lang="en-US" dirty="0" err="1"/>
              <a:t>subgrids</a:t>
            </a:r>
            <a:r>
              <a:rPr lang="en-US" dirty="0"/>
              <a:t> contain digits 1–9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6242E-93F3-8D47-ED5C-EEFA40B6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Constraint Satisfaction Problems (CSP)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DA36-C2E4-8A7C-8BB9-6619703BA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24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27F10-6611-7803-A93D-8EB286F84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6B17-0B9C-B8A6-EEA1-4307007F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Constraint Satisfaction Problems (CSP)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5794B-7EDB-FFED-33C2-A6453BCD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1" dirty="0"/>
              <a:t>Components of a CSP</a:t>
            </a:r>
          </a:p>
          <a:p>
            <a:pPr marL="0" indent="0" algn="l">
              <a:buNone/>
            </a:pPr>
            <a:r>
              <a:rPr lang="en-GB" b="1" dirty="0"/>
              <a:t>1. Variables (X)</a:t>
            </a:r>
          </a:p>
          <a:p>
            <a:pPr lvl="1" algn="l"/>
            <a:r>
              <a:rPr lang="en-GB" dirty="0"/>
              <a:t>These are the elements we need to assign values to. Example: X = {A, B, C}</a:t>
            </a:r>
          </a:p>
          <a:p>
            <a:pPr marL="0" indent="0" algn="l">
              <a:buNone/>
            </a:pPr>
            <a:r>
              <a:rPr lang="en-GB" b="1" dirty="0"/>
              <a:t>2. Domains (D)</a:t>
            </a:r>
          </a:p>
          <a:p>
            <a:pPr lvl="1" algn="l"/>
            <a:r>
              <a:rPr lang="en-GB" dirty="0"/>
              <a:t>Each variable has a set of possible values. Example:</a:t>
            </a:r>
            <a:br>
              <a:rPr lang="en-GB" dirty="0"/>
            </a:br>
            <a:r>
              <a:rPr lang="en-GB" dirty="0"/>
              <a:t>A ∈ {1, 2, 3}</a:t>
            </a:r>
            <a:br>
              <a:rPr lang="en-GB" dirty="0"/>
            </a:br>
            <a:r>
              <a:rPr lang="en-GB" dirty="0"/>
              <a:t>B ∈ {1, 2, 3}</a:t>
            </a:r>
            <a:br>
              <a:rPr lang="en-GB" dirty="0"/>
            </a:br>
            <a:r>
              <a:rPr lang="en-GB" dirty="0"/>
              <a:t>C ∈ {1, 2, 3}</a:t>
            </a:r>
          </a:p>
          <a:p>
            <a:pPr marL="0" indent="0" algn="l">
              <a:buNone/>
            </a:pPr>
            <a:r>
              <a:rPr lang="en-GB" b="1" dirty="0"/>
              <a:t>3. Constraints (C)</a:t>
            </a:r>
          </a:p>
          <a:p>
            <a:pPr lvl="1" algn="l"/>
            <a:r>
              <a:rPr lang="en-GB" dirty="0"/>
              <a:t>Restrictions on variables.</a:t>
            </a:r>
            <a:br>
              <a:rPr lang="en-GB" dirty="0"/>
            </a:br>
            <a:r>
              <a:rPr lang="en-GB" dirty="0"/>
              <a:t>Example:</a:t>
            </a:r>
            <a:br>
              <a:rPr lang="en-GB" dirty="0"/>
            </a:br>
            <a:r>
              <a:rPr lang="en-GB" dirty="0"/>
              <a:t>A ≠ B</a:t>
            </a:r>
            <a:br>
              <a:rPr lang="en-GB" dirty="0"/>
            </a:br>
            <a:r>
              <a:rPr lang="en-GB" dirty="0" err="1"/>
              <a:t>B</a:t>
            </a:r>
            <a:r>
              <a:rPr lang="en-GB" dirty="0"/>
              <a:t> &lt; C</a:t>
            </a:r>
          </a:p>
          <a:p>
            <a:pPr marL="0" indent="0" algn="l">
              <a:buNone/>
            </a:pPr>
            <a:r>
              <a:rPr lang="en-GB" dirty="0"/>
              <a:t>A valid solution must satisfy </a:t>
            </a:r>
            <a:r>
              <a:rPr lang="en-GB" b="1" dirty="0"/>
              <a:t>all constraints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F2A8B-79F0-6703-30D2-E34ADF97A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65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noProof="0" dirty="0"/>
              <a:t>If you were taking a </a:t>
            </a:r>
            <a:r>
              <a:rPr lang="en-US" sz="3200" b="1" noProof="0" dirty="0"/>
              <a:t>nap</a:t>
            </a:r>
            <a:r>
              <a:rPr lang="en-US" sz="3200" noProof="0" dirty="0"/>
              <a:t>, </a:t>
            </a:r>
            <a:r>
              <a:rPr lang="en-US" sz="3200" b="1" noProof="0" dirty="0">
                <a:highlight>
                  <a:srgbClr val="00FF00"/>
                </a:highlight>
              </a:rPr>
              <a:t>wake up</a:t>
            </a:r>
            <a:r>
              <a:rPr lang="en-US" sz="3200" noProof="0" dirty="0"/>
              <a:t>… the lecture is over!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</a:p>
        </p:txBody>
      </p:sp>
      <p:pic>
        <p:nvPicPr>
          <p:cNvPr id="2050" name="Picture 2" descr="Bad Student GIFs | Tenor">
            <a:extLst>
              <a:ext uri="{FF2B5EF4-FFF2-40B4-BE49-F238E27FC236}">
                <a16:creationId xmlns:a16="http://schemas.microsoft.com/office/drawing/2014/main" id="{163AA660-EE54-251E-B5C5-07AC4E5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48" y="128130"/>
            <a:ext cx="5699060" cy="5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Informed Search Algorithms - II: </a:t>
            </a:r>
            <a:endParaRPr lang="en-US" dirty="0"/>
          </a:p>
          <a:p>
            <a:pPr lvl="1"/>
            <a:r>
              <a:rPr lang="en-US" dirty="0"/>
              <a:t>Hill Climbing Search </a:t>
            </a:r>
          </a:p>
          <a:p>
            <a:pPr lvl="1"/>
            <a:r>
              <a:rPr lang="en-US" dirty="0"/>
              <a:t>Branch and Bound Technique </a:t>
            </a:r>
          </a:p>
          <a:p>
            <a:pPr lvl="1"/>
            <a:r>
              <a:rPr lang="en-US" dirty="0"/>
              <a:t>State Space Search - Eight Tile Puzzle Problem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Knowledge representation:</a:t>
            </a:r>
            <a:endParaRPr lang="en-US" dirty="0"/>
          </a:p>
          <a:p>
            <a:pPr lvl="1"/>
            <a:r>
              <a:rPr lang="en-US" dirty="0"/>
              <a:t>Introduction to Knowledge Representation (KR)</a:t>
            </a:r>
          </a:p>
          <a:p>
            <a:pPr lvl="1"/>
            <a:r>
              <a:rPr lang="en-US" dirty="0"/>
              <a:t>Propositional Logic in AI (Syntax, Equivalence and Rules of Inference)</a:t>
            </a:r>
          </a:p>
          <a:p>
            <a:pPr lvl="1"/>
            <a:r>
              <a:rPr lang="en-US" dirty="0"/>
              <a:t>First-Order Logic (FOL) - Predicate Logic &amp; Quantifiers</a:t>
            </a:r>
          </a:p>
          <a:p>
            <a:pPr lvl="1"/>
            <a:r>
              <a:rPr lang="en-US" dirty="0"/>
              <a:t>Unification Algorithm in Artificial Intelligence with example.</a:t>
            </a:r>
          </a:p>
          <a:p>
            <a:pPr lvl="1"/>
            <a:r>
              <a:rPr lang="en-US" dirty="0"/>
              <a:t>Forward and Backward Chaining</a:t>
            </a:r>
          </a:p>
          <a:p>
            <a:pPr lvl="1"/>
            <a:r>
              <a:rPr lang="en-US" dirty="0"/>
              <a:t>Constraint Satisfaction Problems (CSP)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55</a:t>
            </a:fld>
            <a:endParaRPr lang="en-US" noProof="0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707D0-1DC9-926E-E48C-C8B1791C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8119-B531-E065-9AC6-F3E125B2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/>
              <a:t>Hill Climbing Search 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A84C-FC5D-7D9E-D28C-D1DFFB5A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>
                <a:highlight>
                  <a:srgbClr val="FFFF00"/>
                </a:highlight>
              </a:rPr>
              <a:t>Problems with Hill Climbing</a:t>
            </a:r>
          </a:p>
          <a:p>
            <a:pPr marL="457200" lvl="1" indent="0">
              <a:buNone/>
            </a:pPr>
            <a:r>
              <a:rPr lang="en-US" noProof="0" dirty="0"/>
              <a:t>Hill Climbing can get stuck in:</a:t>
            </a:r>
          </a:p>
          <a:p>
            <a:pPr marL="457200" lvl="1" indent="0">
              <a:buNone/>
            </a:pPr>
            <a:r>
              <a:rPr lang="en-US" b="1" noProof="0" dirty="0"/>
              <a:t>a) Local Maxima</a:t>
            </a:r>
          </a:p>
          <a:p>
            <a:pPr lvl="2"/>
            <a:r>
              <a:rPr lang="en-US" noProof="0" dirty="0"/>
              <a:t>A peak that is lower than the global maximum.</a:t>
            </a:r>
          </a:p>
          <a:p>
            <a:pPr marL="457200" lvl="1" indent="0">
              <a:buNone/>
            </a:pPr>
            <a:r>
              <a:rPr lang="en-US" b="1" noProof="0" dirty="0"/>
              <a:t>b) Plateaus</a:t>
            </a:r>
          </a:p>
          <a:p>
            <a:pPr lvl="2"/>
            <a:r>
              <a:rPr lang="en-US" noProof="0" dirty="0"/>
              <a:t>Flat area - no direction gives improvement.</a:t>
            </a:r>
          </a:p>
          <a:p>
            <a:pPr marL="457200" lvl="1" indent="0">
              <a:buNone/>
            </a:pPr>
            <a:r>
              <a:rPr lang="en-US" b="1" noProof="0" dirty="0"/>
              <a:t>c) Ridges</a:t>
            </a:r>
          </a:p>
          <a:p>
            <a:pPr lvl="2"/>
            <a:r>
              <a:rPr lang="en-US" noProof="0" dirty="0"/>
              <a:t>Narrow peaks; algorithm struggles to find the path.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CD8D0-39DD-45E2-308E-2DE2CFBC5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 descr="Hill Climbing in Artificial Intelligence | Types of Hill Climbing Algorithm">
            <a:extLst>
              <a:ext uri="{FF2B5EF4-FFF2-40B4-BE49-F238E27FC236}">
                <a16:creationId xmlns:a16="http://schemas.microsoft.com/office/drawing/2014/main" id="{5C0E7BD9-5FD0-885A-0389-05E4489DB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6"/>
          <a:stretch>
            <a:fillRect/>
          </a:stretch>
        </p:blipFill>
        <p:spPr bwMode="auto">
          <a:xfrm>
            <a:off x="6811347" y="1043861"/>
            <a:ext cx="5297066" cy="33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l Powerpoint presentation">
            <a:extLst>
              <a:ext uri="{FF2B5EF4-FFF2-40B4-BE49-F238E27FC236}">
                <a16:creationId xmlns:a16="http://schemas.microsoft.com/office/drawing/2014/main" id="{C42BD41F-E365-97C4-6DF5-482AD23E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4472901"/>
            <a:ext cx="4989537" cy="22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al Powerpoint presentation">
            <a:extLst>
              <a:ext uri="{FF2B5EF4-FFF2-40B4-BE49-F238E27FC236}">
                <a16:creationId xmlns:a16="http://schemas.microsoft.com/office/drawing/2014/main" id="{2FC8BA22-7E5F-5B98-DB49-1BE9D22D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82" y="4315991"/>
            <a:ext cx="4192757" cy="2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9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F6E06-2FDB-A594-D167-F254EDF8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05AE-046E-D4A2-427D-A90E8BE0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Hill Climbing 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8458D-B964-9DBC-A848-E1B97667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Types of Hill Climbing</a:t>
            </a:r>
          </a:p>
          <a:p>
            <a:pPr lvl="1"/>
            <a:r>
              <a:rPr lang="en-US" b="1" noProof="0" dirty="0"/>
              <a:t>a) Simple Hill Climbing</a:t>
            </a:r>
          </a:p>
          <a:p>
            <a:pPr lvl="2"/>
            <a:r>
              <a:rPr lang="en-US" noProof="0" dirty="0"/>
              <a:t>Moves to the </a:t>
            </a:r>
            <a:r>
              <a:rPr lang="en-US" b="1" noProof="0" dirty="0">
                <a:highlight>
                  <a:srgbClr val="C0C0C0"/>
                </a:highlight>
              </a:rPr>
              <a:t>first</a:t>
            </a:r>
            <a:r>
              <a:rPr lang="en-US" noProof="0" dirty="0"/>
              <a:t> better neighbor (not necessarily the best)</a:t>
            </a:r>
          </a:p>
          <a:p>
            <a:pPr lvl="1"/>
            <a:r>
              <a:rPr lang="en-US" b="1" noProof="0" dirty="0"/>
              <a:t>b) Steepest-Ascent Hill Climbing</a:t>
            </a:r>
          </a:p>
          <a:p>
            <a:pPr lvl="2"/>
            <a:r>
              <a:rPr lang="en-US" noProof="0" dirty="0"/>
              <a:t>Evaluates </a:t>
            </a:r>
            <a:r>
              <a:rPr lang="en-US" b="1" noProof="0" dirty="0"/>
              <a:t>all neighbors</a:t>
            </a:r>
            <a:r>
              <a:rPr lang="en-US" noProof="0" dirty="0"/>
              <a:t> and picks the best</a:t>
            </a:r>
          </a:p>
          <a:p>
            <a:pPr lvl="1"/>
            <a:r>
              <a:rPr lang="en-US" b="1" noProof="0" dirty="0"/>
              <a:t>c) Stochastic Hill Climbing</a:t>
            </a:r>
          </a:p>
          <a:p>
            <a:pPr lvl="2"/>
            <a:r>
              <a:rPr lang="en-US" noProof="0" dirty="0"/>
              <a:t>Randomly selects one of the better neighbors</a:t>
            </a:r>
          </a:p>
          <a:p>
            <a:pPr lvl="2"/>
            <a:r>
              <a:rPr lang="en-US" noProof="0" dirty="0"/>
              <a:t>Useful when the search space is large</a:t>
            </a:r>
          </a:p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7487C-D7FB-C41F-7C60-F948A2A21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4327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0625-CB58-9A66-E8A0-30C559F9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34B3-E275-5A0A-71A4-2A5B37F7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Hill Climbing 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9AB8-F10D-409D-2C4A-F75D5AD18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noProof="0" dirty="0"/>
              <a:t>Advantages</a:t>
            </a:r>
          </a:p>
          <a:p>
            <a:pPr lvl="1"/>
            <a:r>
              <a:rPr lang="en-US" noProof="0" dirty="0"/>
              <a:t>Very fast</a:t>
            </a:r>
          </a:p>
          <a:p>
            <a:pPr lvl="1"/>
            <a:r>
              <a:rPr lang="en-US" noProof="0" dirty="0"/>
              <a:t>Low memory usage</a:t>
            </a:r>
          </a:p>
          <a:p>
            <a:pPr lvl="1"/>
            <a:r>
              <a:rPr lang="en-US" noProof="0" dirty="0"/>
              <a:t>Easy to implement</a:t>
            </a:r>
          </a:p>
          <a:p>
            <a:pPr lvl="1"/>
            <a:r>
              <a:rPr lang="en-US" noProof="0" dirty="0"/>
              <a:t>Good for optimization problems</a:t>
            </a:r>
          </a:p>
          <a:p>
            <a:pPr marL="0" indent="0">
              <a:buNone/>
            </a:pPr>
            <a:r>
              <a:rPr lang="en-US" b="1" noProof="0" dirty="0"/>
              <a:t>Disadvantages</a:t>
            </a:r>
          </a:p>
          <a:p>
            <a:pPr lvl="1"/>
            <a:r>
              <a:rPr lang="en-US" noProof="0" dirty="0"/>
              <a:t>Gets stuck in </a:t>
            </a:r>
            <a:r>
              <a:rPr lang="en-US" b="1" noProof="0" dirty="0"/>
              <a:t>local maxima</a:t>
            </a:r>
            <a:endParaRPr lang="en-US" noProof="0" dirty="0"/>
          </a:p>
          <a:p>
            <a:pPr lvl="1"/>
            <a:r>
              <a:rPr lang="en-US" noProof="0" dirty="0"/>
              <a:t>Struggles with </a:t>
            </a:r>
            <a:r>
              <a:rPr lang="en-US" b="1" noProof="0" dirty="0"/>
              <a:t>plateaus</a:t>
            </a:r>
            <a:endParaRPr lang="en-US" noProof="0" dirty="0"/>
          </a:p>
          <a:p>
            <a:pPr lvl="1"/>
            <a:r>
              <a:rPr lang="en-US" noProof="0" dirty="0">
                <a:highlight>
                  <a:srgbClr val="00FFFF"/>
                </a:highlight>
              </a:rPr>
              <a:t>No backtracking</a:t>
            </a:r>
          </a:p>
          <a:p>
            <a:pPr lvl="1"/>
            <a:r>
              <a:rPr lang="en-US" b="1" noProof="0" dirty="0">
                <a:solidFill>
                  <a:srgbClr val="EE0000"/>
                </a:solidFill>
              </a:rPr>
              <a:t>May not find global optimal solution</a:t>
            </a:r>
          </a:p>
          <a:p>
            <a:pPr marL="0" indent="0">
              <a:buNone/>
            </a:pPr>
            <a:r>
              <a:rPr lang="en-US" b="1" noProof="0" dirty="0"/>
              <a:t>Real-World Applications</a:t>
            </a:r>
          </a:p>
          <a:p>
            <a:pPr lvl="1"/>
            <a:r>
              <a:rPr lang="en-US" noProof="0" dirty="0"/>
              <a:t>Robotics path optimization</a:t>
            </a:r>
          </a:p>
          <a:p>
            <a:pPr lvl="1"/>
            <a:r>
              <a:rPr lang="en-US" noProof="0" dirty="0"/>
              <a:t>Machine learning parameter tuning</a:t>
            </a:r>
          </a:p>
          <a:p>
            <a:pPr lvl="1"/>
            <a:r>
              <a:rPr lang="en-US" noProof="0" dirty="0"/>
              <a:t>Scheduling problems</a:t>
            </a:r>
          </a:p>
          <a:p>
            <a:pPr lvl="1"/>
            <a:r>
              <a:rPr lang="en-US" noProof="0" dirty="0"/>
              <a:t>Game AI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4BAF-0105-07F0-76C2-219D86331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806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27A42-06EF-63BD-CB3D-79F158CB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F402-D01C-06FC-0DAD-D5EE7FD4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2A19-2EC6-65A2-A55E-2556E19A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82" y="960121"/>
            <a:ext cx="6683817" cy="57336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0" dirty="0">
                <a:highlight>
                  <a:srgbClr val="00FFFF"/>
                </a:highlight>
              </a:rPr>
              <a:t>Start from </a:t>
            </a:r>
            <a:r>
              <a:rPr lang="en-US" b="1" noProof="0" dirty="0">
                <a:highlight>
                  <a:srgbClr val="00FFFF"/>
                </a:highlight>
              </a:rPr>
              <a:t>A</a:t>
            </a:r>
            <a:r>
              <a:rPr lang="en-US" noProof="0" dirty="0"/>
              <a:t>, Neighbors of A:</a:t>
            </a:r>
          </a:p>
          <a:p>
            <a:pPr lvl="1"/>
            <a:r>
              <a:rPr lang="en-US" noProof="0" dirty="0"/>
              <a:t>B → h=8</a:t>
            </a:r>
          </a:p>
          <a:p>
            <a:pPr lvl="1"/>
            <a:r>
              <a:rPr lang="en-US" noProof="0" dirty="0"/>
              <a:t>C → h=10</a:t>
            </a:r>
          </a:p>
          <a:p>
            <a:pPr lvl="1"/>
            <a:r>
              <a:rPr lang="en-US" noProof="0" dirty="0"/>
              <a:t>Pick the </a:t>
            </a:r>
            <a:r>
              <a:rPr lang="en-US" i="1" noProof="0" dirty="0"/>
              <a:t>best</a:t>
            </a:r>
            <a:r>
              <a:rPr lang="en-US" noProof="0" dirty="0"/>
              <a:t> neighbor: </a:t>
            </a:r>
            <a:r>
              <a:rPr lang="en-US" b="1" noProof="0" dirty="0"/>
              <a:t>C (10), </a:t>
            </a:r>
            <a:r>
              <a:rPr lang="en-US" noProof="0" dirty="0">
                <a:highlight>
                  <a:srgbClr val="00FFFF"/>
                </a:highlight>
              </a:rPr>
              <a:t>Move to C</a:t>
            </a:r>
          </a:p>
          <a:p>
            <a:pPr marL="0" indent="0">
              <a:buNone/>
            </a:pPr>
            <a:r>
              <a:rPr lang="en-US" b="1" noProof="0" dirty="0"/>
              <a:t>At C, </a:t>
            </a:r>
            <a:r>
              <a:rPr lang="en-US" noProof="0" dirty="0"/>
              <a:t>Neighbors of C:</a:t>
            </a:r>
          </a:p>
          <a:p>
            <a:pPr lvl="1"/>
            <a:r>
              <a:rPr lang="en-US" noProof="0" dirty="0"/>
              <a:t>A → h=5 (worse)</a:t>
            </a:r>
          </a:p>
          <a:p>
            <a:pPr lvl="1"/>
            <a:r>
              <a:rPr lang="en-US" noProof="0" dirty="0"/>
              <a:t>D → h=7 (worse)</a:t>
            </a:r>
          </a:p>
          <a:p>
            <a:pPr lvl="1"/>
            <a:r>
              <a:rPr lang="en-US" noProof="0" dirty="0"/>
              <a:t>G → h=12 (better)</a:t>
            </a:r>
          </a:p>
          <a:p>
            <a:pPr lvl="1"/>
            <a:r>
              <a:rPr lang="en-US" noProof="0" dirty="0"/>
              <a:t>Pick the best neighbor: </a:t>
            </a:r>
            <a:r>
              <a:rPr lang="en-US" b="1" noProof="0" dirty="0"/>
              <a:t>G (12), </a:t>
            </a:r>
            <a:r>
              <a:rPr lang="en-US" noProof="0" dirty="0">
                <a:highlight>
                  <a:srgbClr val="00FFFF"/>
                </a:highlight>
              </a:rPr>
              <a:t>Move to G</a:t>
            </a:r>
          </a:p>
          <a:p>
            <a:pPr marL="0" indent="0">
              <a:buNone/>
            </a:pPr>
            <a:r>
              <a:rPr lang="en-US" b="1" noProof="0" dirty="0"/>
              <a:t>At G, </a:t>
            </a:r>
            <a:r>
              <a:rPr lang="en-US" noProof="0" dirty="0"/>
              <a:t>Neighbors of G:</a:t>
            </a:r>
          </a:p>
          <a:p>
            <a:pPr lvl="1"/>
            <a:r>
              <a:rPr lang="en-US" noProof="0" dirty="0"/>
              <a:t>C → h=10 (worse)</a:t>
            </a:r>
          </a:p>
          <a:p>
            <a:pPr lvl="1"/>
            <a:r>
              <a:rPr lang="en-US" noProof="0" dirty="0"/>
              <a:t>There is no neighbor with a higher heuristic value. Stop! Reached a peak.</a:t>
            </a:r>
          </a:p>
          <a:p>
            <a:pPr lvl="1"/>
            <a:endParaRPr lang="en-US" noProof="0" dirty="0"/>
          </a:p>
          <a:p>
            <a:r>
              <a:rPr lang="en-US" noProof="0" dirty="0">
                <a:highlight>
                  <a:srgbClr val="00FFFF"/>
                </a:highlight>
              </a:rPr>
              <a:t>Path chosen by Hill Climbing: </a:t>
            </a:r>
          </a:p>
          <a:p>
            <a:pPr lvl="1"/>
            <a:r>
              <a:rPr lang="en-US" b="1" noProof="0" dirty="0"/>
              <a:t>A (5) → C (10) → G (12)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79857-41FD-209C-28A4-A244C52FF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E46BDA31-EEF6-0555-6345-81DA4632FB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28456"/>
              </p:ext>
            </p:extLst>
          </p:nvPr>
        </p:nvGraphicFramePr>
        <p:xfrm>
          <a:off x="3163897" y="1287894"/>
          <a:ext cx="1935264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67632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967632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noProof="0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noProof="0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noProof="0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A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B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8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/>
                        <a:t>C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10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noProof="0" dirty="0"/>
                        <a:t>12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7EA8180-2810-C115-A8D0-76C7CF730978}"/>
              </a:ext>
            </a:extLst>
          </p:cNvPr>
          <p:cNvGrpSpPr/>
          <p:nvPr/>
        </p:nvGrpSpPr>
        <p:grpSpPr>
          <a:xfrm>
            <a:off x="300200" y="1158695"/>
            <a:ext cx="2710289" cy="5047193"/>
            <a:chOff x="1351637" y="1611310"/>
            <a:chExt cx="2710289" cy="5047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FD1942-35D6-CEC4-1781-A8C7E1609C48}"/>
                </a:ext>
              </a:extLst>
            </p:cNvPr>
            <p:cNvSpPr/>
            <p:nvPr/>
          </p:nvSpPr>
          <p:spPr>
            <a:xfrm>
              <a:off x="3166222" y="1611310"/>
              <a:ext cx="725834" cy="7722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800" noProof="0" dirty="0">
                  <a:solidFill>
                    <a:schemeClr val="tx1"/>
                  </a:solidFill>
                </a:rPr>
                <a:t>G (12)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0943EB-886A-C539-C1D8-D82DCCD9043B}"/>
                </a:ext>
              </a:extLst>
            </p:cNvPr>
            <p:cNvSpPr/>
            <p:nvPr/>
          </p:nvSpPr>
          <p:spPr>
            <a:xfrm>
              <a:off x="2440388" y="2886709"/>
              <a:ext cx="725834" cy="772213"/>
            </a:xfrm>
            <a:prstGeom prst="ellipse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800" noProof="0" dirty="0">
                  <a:solidFill>
                    <a:schemeClr val="tx1"/>
                  </a:solidFill>
                </a:rPr>
                <a:t>C (10)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2E8BD43-46A1-99ED-9C75-06350F823D19}"/>
                </a:ext>
              </a:extLst>
            </p:cNvPr>
            <p:cNvSpPr/>
            <p:nvPr/>
          </p:nvSpPr>
          <p:spPr>
            <a:xfrm>
              <a:off x="1351637" y="4534034"/>
              <a:ext cx="725834" cy="7722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800" noProof="0" dirty="0">
                  <a:solidFill>
                    <a:schemeClr val="tx1"/>
                  </a:solidFill>
                </a:rPr>
                <a:t>A (5)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878252-0AD7-60E3-E80B-483DF1BF393D}"/>
                </a:ext>
              </a:extLst>
            </p:cNvPr>
            <p:cNvSpPr/>
            <p:nvPr/>
          </p:nvSpPr>
          <p:spPr>
            <a:xfrm>
              <a:off x="2077471" y="5886290"/>
              <a:ext cx="725834" cy="772213"/>
            </a:xfrm>
            <a:prstGeom prst="ellipse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800" noProof="0" dirty="0">
                  <a:solidFill>
                    <a:schemeClr val="tx1"/>
                  </a:solidFill>
                </a:rPr>
                <a:t>B (8)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4B76BD-CCEA-CBBD-546E-C82E007F2F09}"/>
                </a:ext>
              </a:extLst>
            </p:cNvPr>
            <p:cNvSpPr/>
            <p:nvPr/>
          </p:nvSpPr>
          <p:spPr>
            <a:xfrm>
              <a:off x="3336092" y="4303199"/>
              <a:ext cx="725834" cy="772213"/>
            </a:xfrm>
            <a:prstGeom prst="ellipse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800" noProof="0" dirty="0">
                  <a:solidFill>
                    <a:schemeClr val="tx1"/>
                  </a:solidFill>
                </a:rPr>
                <a:t>D (7)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B214B4-663D-C62D-ACB8-174B8B1841C9}"/>
                </a:ext>
              </a:extLst>
            </p:cNvPr>
            <p:cNvCxnSpPr>
              <a:stCxn id="8" idx="3"/>
              <a:endCxn id="9" idx="7"/>
            </p:cNvCxnSpPr>
            <p:nvPr/>
          </p:nvCxnSpPr>
          <p:spPr>
            <a:xfrm flipH="1">
              <a:off x="3059926" y="2270435"/>
              <a:ext cx="212592" cy="7293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4AF1D3-6035-8F81-06B8-B242BAE7FFC1}"/>
                </a:ext>
              </a:extLst>
            </p:cNvPr>
            <p:cNvCxnSpPr>
              <a:stCxn id="9" idx="3"/>
              <a:endCxn id="14" idx="0"/>
            </p:cNvCxnSpPr>
            <p:nvPr/>
          </p:nvCxnSpPr>
          <p:spPr>
            <a:xfrm flipH="1">
              <a:off x="1714554" y="3545834"/>
              <a:ext cx="832130" cy="988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28B34C-15F5-0602-57B0-5EFF8AC8FEE6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1971175" y="5193159"/>
              <a:ext cx="469213" cy="69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1373F4-6ABD-688E-8026-9AFCEB524CF9}"/>
                </a:ext>
              </a:extLst>
            </p:cNvPr>
            <p:cNvCxnSpPr>
              <a:cxnSpLocks/>
              <a:stCxn id="9" idx="5"/>
              <a:endCxn id="19" idx="0"/>
            </p:cNvCxnSpPr>
            <p:nvPr/>
          </p:nvCxnSpPr>
          <p:spPr>
            <a:xfrm>
              <a:off x="3059926" y="3545834"/>
              <a:ext cx="639083" cy="7573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350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5298</TotalTime>
  <Words>3882</Words>
  <Application>Microsoft Office PowerPoint</Application>
  <PresentationFormat>Widescreen</PresentationFormat>
  <Paragraphs>622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Aptos</vt:lpstr>
      <vt:lpstr>Arial</vt:lpstr>
      <vt:lpstr>Times New Roman</vt:lpstr>
      <vt:lpstr>Office Theme</vt:lpstr>
      <vt:lpstr>CS312 Artificial Intelligence</vt:lpstr>
      <vt:lpstr>Lecture Content</vt:lpstr>
      <vt:lpstr>Hill Climbing Search </vt:lpstr>
      <vt:lpstr>Hill Climbing Search </vt:lpstr>
      <vt:lpstr>Hill Climbing Search </vt:lpstr>
      <vt:lpstr>Hill Climbing Search </vt:lpstr>
      <vt:lpstr>Hill Climbing Search </vt:lpstr>
      <vt:lpstr>Hill Climbing Search </vt:lpstr>
      <vt:lpstr>Example 1</vt:lpstr>
      <vt:lpstr>Branch and Bound Technique </vt:lpstr>
      <vt:lpstr>Branch and Bound Technique </vt:lpstr>
      <vt:lpstr>Branch and Bound Technique </vt:lpstr>
      <vt:lpstr>Branch and Bound Technique </vt:lpstr>
      <vt:lpstr>Traveling Salesman Problem (TSP)</vt:lpstr>
      <vt:lpstr>Traveling Salesman Problem (TSP)</vt:lpstr>
      <vt:lpstr>Traveling Salesman Problem (TSP)</vt:lpstr>
      <vt:lpstr>Traveling Salesman Problem (TSP)</vt:lpstr>
      <vt:lpstr>Traveling Salesman Problem (TSP)</vt:lpstr>
      <vt:lpstr>Question</vt:lpstr>
      <vt:lpstr>State Space Search - Eight Tile Puzzle Problem</vt:lpstr>
      <vt:lpstr>State Space Search</vt:lpstr>
      <vt:lpstr>State Space Search</vt:lpstr>
      <vt:lpstr>State Space Search</vt:lpstr>
      <vt:lpstr>State Space Search</vt:lpstr>
      <vt:lpstr>State Space Search - Eight Tile Puzzle Problem</vt:lpstr>
      <vt:lpstr>State Space Search - Eight Tile Puzzle Problem</vt:lpstr>
      <vt:lpstr>State Space Search - Eight Tile Puzzle Problem</vt:lpstr>
      <vt:lpstr>Knowledge Representation</vt:lpstr>
      <vt:lpstr>Knowledge Representation (KR)</vt:lpstr>
      <vt:lpstr>Knowledge Representation (KR)</vt:lpstr>
      <vt:lpstr>Knowledge Representation (KR)</vt:lpstr>
      <vt:lpstr>Propositional Logic in AI</vt:lpstr>
      <vt:lpstr>Propositional Logic in AI</vt:lpstr>
      <vt:lpstr>Propositional Logic in AI</vt:lpstr>
      <vt:lpstr>Propositional Logic in AI</vt:lpstr>
      <vt:lpstr>Propositional Logic in AI</vt:lpstr>
      <vt:lpstr>First-Order Logic (FOL)</vt:lpstr>
      <vt:lpstr>First-Order Logic (FOL)</vt:lpstr>
      <vt:lpstr>First-Order Logic (FOL)</vt:lpstr>
      <vt:lpstr>First-Order Logic (FOL)</vt:lpstr>
      <vt:lpstr>First-Order Logic (FOL)</vt:lpstr>
      <vt:lpstr>Unification Algorithm in AI</vt:lpstr>
      <vt:lpstr>Unification Algorithm in AI</vt:lpstr>
      <vt:lpstr>Unification Algorithm in AI</vt:lpstr>
      <vt:lpstr>Forward and Backward Chaining</vt:lpstr>
      <vt:lpstr>Forward and Backward Chaining</vt:lpstr>
      <vt:lpstr>Forward and Backward Chaining</vt:lpstr>
      <vt:lpstr>Forward and Backward Chaining</vt:lpstr>
      <vt:lpstr>Forward and Backward Chaining</vt:lpstr>
      <vt:lpstr>Forward and Backward Chaining</vt:lpstr>
      <vt:lpstr>Constraint Satisfaction Problems (CSP)</vt:lpstr>
      <vt:lpstr>Constraint Satisfaction Problems (CSP)</vt:lpstr>
      <vt:lpstr>Constraint Satisfaction Problems (CSP)</vt:lpstr>
      <vt:lpstr>PowerPoint Presentation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859</cp:revision>
  <dcterms:created xsi:type="dcterms:W3CDTF">2025-02-22T18:08:14Z</dcterms:created>
  <dcterms:modified xsi:type="dcterms:W3CDTF">2025-12-04T04:00:57Z</dcterms:modified>
</cp:coreProperties>
</file>